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Lst>
  <p:sldSz cy="5143500" cx="9144000"/>
  <p:notesSz cx="6858000" cy="9144000"/>
  <p:embeddedFontLst>
    <p:embeddedFont>
      <p:font typeface="Raleway"/>
      <p:regular r:id="rId201"/>
      <p:bold r:id="rId202"/>
      <p:italic r:id="rId203"/>
      <p:boldItalic r:id="rId204"/>
    </p:embeddedFont>
    <p:embeddedFont>
      <p:font typeface="Lato"/>
      <p:regular r:id="rId205"/>
      <p:bold r:id="rId206"/>
      <p:italic r:id="rId207"/>
      <p:boldItalic r:id="rId2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Lato-bold.fntdata"/><Relationship Id="rId205" Type="http://schemas.openxmlformats.org/officeDocument/2006/relationships/font" Target="fonts/Lato-regular.fntdata"/><Relationship Id="rId204" Type="http://schemas.openxmlformats.org/officeDocument/2006/relationships/font" Target="fonts/Raleway-boldItalic.fntdata"/><Relationship Id="rId203" Type="http://schemas.openxmlformats.org/officeDocument/2006/relationships/font" Target="fonts/Raleway-italic.fntdata"/><Relationship Id="rId208" Type="http://schemas.openxmlformats.org/officeDocument/2006/relationships/font" Target="fonts/Lato-boldItalic.fntdata"/><Relationship Id="rId207" Type="http://schemas.openxmlformats.org/officeDocument/2006/relationships/font" Target="fonts/Lato-italic.fntdata"/><Relationship Id="rId202" Type="http://schemas.openxmlformats.org/officeDocument/2006/relationships/font" Target="fonts/Raleway-bold.fntdata"/><Relationship Id="rId201" Type="http://schemas.openxmlformats.org/officeDocument/2006/relationships/font" Target="fonts/Raleway-regular.fntdata"/><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c1ac15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c1ac15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d44b5e7ec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d44b5e7ec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d44b5e7ec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d44b5e7ec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d44b5e7ec0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d44b5e7ec0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d44b5e7ec0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d44b5e7ec0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d44b5e7ec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d44b5e7ec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d44b5e7ec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d44b5e7ec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d44b5e7ec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d44b5e7ec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d44b5e7ec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d44b5e7ec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d44b5e7ec0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d44b5e7ec0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d44b5e7ec0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d44b5e7ec0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c1ac15dc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c1ac15dc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d44b5e7ec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d44b5e7ec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d44b5e7ec0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d44b5e7ec0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cc1ac15dc4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cc1ac15dc4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d44b5e7ec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d44b5e7ec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d44b5e7ec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d44b5e7ec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d44b5e7ec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d44b5e7ec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d44b5e7ec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d44b5e7ec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d44b5e7ec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d44b5e7ec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d44b5e7ec0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d44b5e7ec0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d44b5e7ec0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d44b5e7ec0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c1ac15dc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c1ac15dc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d44b5e7ec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d44b5e7ec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d44b5e7ec0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d44b5e7ec0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d44b5e7ec0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d44b5e7ec0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d44b5e7ec0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d44b5e7ec0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d44b5e7ec0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d44b5e7ec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d44b5e7ec0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d44b5e7ec0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d44b5e7ec0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d44b5e7ec0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d44b5e7ec0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d44b5e7ec0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d44b5e7ec0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d44b5e7ec0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d44b5e7ec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d44b5e7ec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c1ac15dc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c1ac15dc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d44b5e7ec0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d44b5e7ec0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d44b5e7ec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d44b5e7ec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d44b5e7ec0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d44b5e7ec0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d44b5e7ec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d44b5e7ec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d44b5e7ec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d44b5e7ec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d44b5e7ec0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d44b5e7ec0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d44b5e7ec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d44b5e7ec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d44b5e7ec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d44b5e7ec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d44b5e7ec0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d44b5e7ec0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d44b5e7ec0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d44b5e7ec0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c1ac15dc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c1ac15dc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d44b5e7ec0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d44b5e7ec0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d44b5e7ec0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d44b5e7ec0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d44b5e7ec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d44b5e7ec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d44b5e7ec0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d44b5e7ec0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d44b5e7ec0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d44b5e7ec0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d44b5e7ec0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d44b5e7ec0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d44b5e7ec0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d44b5e7ec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d44b5e7ec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d44b5e7ec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d44b5e7ec0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d44b5e7ec0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d44b5e7ec0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d44b5e7ec0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c1ac15dc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c1ac15dc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d44b5e7ec0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d44b5e7ec0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d44b5e7ec0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d44b5e7ec0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d44b5e7ec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d44b5e7ec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d44b5e7ec0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d44b5e7ec0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d44b5e7ec0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d44b5e7ec0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d44b5e7ec0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d44b5e7ec0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d44b5e7ec0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d44b5e7ec0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d44b5e7ec0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d44b5e7ec0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d44b5e7ec0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d44b5e7ec0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d44b5e7ec0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d44b5e7ec0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c1ac15dc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c1ac15dc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d44b5e7ec0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d44b5e7ec0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d44b5e7ec0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d44b5e7ec0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d44b5e7ec0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d44b5e7ec0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d44b5e7ec0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d44b5e7ec0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c1ac15dc4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c1ac15dc4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d44b5e7ec0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d44b5e7ec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d44b5e7ec0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d44b5e7ec0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d44b5e7ec0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d44b5e7ec0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c1ac15dc4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c1ac15dc4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d44b5e7ec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d44b5e7ec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c1ac15dc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c1ac15dc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d44b5e7ec0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d44b5e7ec0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d44b5e7ec0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d44b5e7ec0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d44b5e7ec0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d44b5e7ec0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d44b5e7ec0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d44b5e7ec0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d44b5e7ec0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d44b5e7ec0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d44b5e7ec0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d44b5e7ec0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d44b5e7ec0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d44b5e7ec0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cc1ac15dc4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cc1ac15dc4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d44b5e7ec0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d44b5e7ec0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d44b5e7ec0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d44b5e7ec0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c1ac15dc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c1ac15dc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d44b5e7ec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d44b5e7ec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d44b5e7ec0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d44b5e7ec0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d44b5e7ec0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d44b5e7ec0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d44b5e7ec0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d44b5e7ec0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d44b5e7ec0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d44b5e7ec0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d44b5e7ec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d44b5e7ec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d44b5e7ec0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d44b5e7ec0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44b5e7ec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44b5e7ec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d44b5e7ec0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d44b5e7ec0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d44b5e7ec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d44b5e7ec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c1ac15dc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c1ac15dc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d44b5e7ec0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d44b5e7ec0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44b5e7ec0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44b5e7ec0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d44b5e7ec0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d44b5e7ec0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cc1ac15dc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cc1ac15dc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cc1ac15dc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cc1ac15dc4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c1ac15dc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c1ac15dc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c1ac15dc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c1ac15dc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c1ac15dc4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c1ac15dc4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c1ac15dc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c1ac15dc4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c1ac15dc4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c1ac15dc4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c1ac15dc4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c1ac15dc4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c1ac15dc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c1ac15dc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2cbe861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2cbe861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3767731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3767731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3767731d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3767731d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3767731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3767731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c1ac15dc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c1ac15dc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3767731d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3767731d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3767731d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3767731d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3767731d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3767731d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3767731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3767731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3767731d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3767731d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3767731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3767731d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3767731d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3767731d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c1ac15dc4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c1ac15dc4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3767731d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3767731d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3767731d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3767731d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c1ac15dc4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c1ac15dc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3767731d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3767731d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44b5e7e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44b5e7e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44b5e7e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44b5e7e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44b5e7ec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44b5e7ec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44b5e7ec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d44b5e7e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44b5e7ec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44b5e7ec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c1ac15dc4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cc1ac15dc4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44b5e7ec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44b5e7ec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44b5e7e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44b5e7e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44b5e7ec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44b5e7ec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c1ac15dc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c1ac15dc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44b5e7ec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d44b5e7ec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44b5e7ec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44b5e7ec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44b5e7ec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d44b5e7ec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44b5e7ec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d44b5e7ec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44b5e7ec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44b5e7ec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44b5e7ec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44b5e7ec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44b5e7ec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44b5e7ec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c1ac15dc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c1ac15dc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44b5e7ec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44b5e7ec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44b5e7ec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44b5e7ec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c1ac15dc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c1ac15dc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44b5e7ec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44b5e7ec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44b5e7ec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44b5e7ec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44b5e7ec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d44b5e7ec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d44b5e7ec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d44b5e7ec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44b5e7ec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d44b5e7ec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c1ac15dc4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cc1ac15dc4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44b5e7ec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44b5e7ec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44b5e7ec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44b5e7ec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44b5e7ec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44b5e7ec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44b5e7ec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44b5e7ec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c1ac15dc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c1ac15dc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cc1ac15dc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cc1ac15dc4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44b5e7ec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44b5e7ec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d44b5e7ec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d44b5e7ec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44b5e7ec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d44b5e7ec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d44b5e7ec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d44b5e7ec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cc1ac15dc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cc1ac15dc4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44b5e7ec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44b5e7ec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d44b5e7ec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d44b5e7ec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d44b5e7ec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d44b5e7ec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d44b5e7ec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d44b5e7ec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c1ac15dc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c1ac15dc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d44b5e7ec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d44b5e7ec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44b5e7ec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44b5e7ec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44b5e7ec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d44b5e7ec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d44b5e7ec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d44b5e7ec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44b5e7ec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d44b5e7ec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44b5e7ec0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44b5e7ec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d44b5e7ec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d44b5e7ec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44b5e7ec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44b5e7ec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d44b5e7ec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d44b5e7ec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d44b5e7ec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d44b5e7ec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c1ac15dc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c1ac15dc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d44b5e7ec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d44b5e7ec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d44b5e7ec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d44b5e7ec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d44b5e7ec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d44b5e7ec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d44b5e7ec0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d44b5e7ec0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44b5e7ec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44b5e7ec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d44b5e7ec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d44b5e7ec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d44b5e7ec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d44b5e7ec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d44b5e7ec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d44b5e7ec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c1ac15dc4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c1ac15dc4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d44b5e7ec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d44b5e7ec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3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4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5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4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4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4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4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4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5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5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5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6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5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6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7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8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5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hyperlink" Target="https://github.com/golang/go/blob/master/src/text/template/funcs.go"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6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7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6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hyperlink" Target="https://github.com/golang/go/blob/master/src/html/template/escape.go" TargetMode="External"/><Relationship Id="rId4" Type="http://schemas.openxmlformats.org/officeDocument/2006/relationships/hyperlink" Target="https://golang.org/pkg/html/template/#hdr-Contexts"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6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image" Target="../media/image7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 Id="rId3" Type="http://schemas.openxmlformats.org/officeDocument/2006/relationships/image" Target="../media/image6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hyperlink" Target="https://developer.mozilla.org/en-US/docs/Web/HTTP/Redirections"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7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7.xml"/><Relationship Id="rId3" Type="http://schemas.openxmlformats.org/officeDocument/2006/relationships/image" Target="../media/image6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7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6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7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 Id="rId3" Type="http://schemas.openxmlformats.org/officeDocument/2006/relationships/image" Target="../media/image7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 Id="rId3" Type="http://schemas.openxmlformats.org/officeDocument/2006/relationships/image" Target="../media/image7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8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hyperlink" Target="https://developer.mozilla.org/en-US/docs/Web/HTTP/Headers/Content-Disposition"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8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8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image" Target="../media/image7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 Id="rId3" Type="http://schemas.openxmlformats.org/officeDocument/2006/relationships/image" Target="../media/image8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8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 Id="rId3" Type="http://schemas.openxmlformats.org/officeDocument/2006/relationships/image" Target="../media/image77.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hyperlink" Target="https://github.com/julienschmidt/httprouter" TargetMode="External"/><Relationship Id="rId4" Type="http://schemas.openxmlformats.org/officeDocument/2006/relationships/hyperlink" Target="https://github.com/gorilla/mux" TargetMode="External"/><Relationship Id="rId5" Type="http://schemas.openxmlformats.org/officeDocument/2006/relationships/hyperlink" Target="https://github.com/julienschmidt/go-http-routing-benchmark"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golang.org/pkg/net/http/httptes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hyperlink" Target="https://developer.mozilla.org/en-US/docs/Web/HTTP/Statu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hyperlink" Target="https://github.com/golang/go/blob/master/src/net/http/status.go"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3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3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Go-Lang Web</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Web</a:t>
            </a:r>
            <a:endParaRPr/>
          </a:p>
        </p:txBody>
      </p:sp>
      <p:pic>
        <p:nvPicPr>
          <p:cNvPr id="219" name="Google Shape;219;p34"/>
          <p:cNvPicPr preferRelativeResize="0"/>
          <p:nvPr/>
        </p:nvPicPr>
        <p:blipFill>
          <a:blip r:embed="rId3">
            <a:alphaModFix/>
          </a:blip>
          <a:stretch>
            <a:fillRect/>
          </a:stretch>
        </p:blipFill>
        <p:spPr>
          <a:xfrm>
            <a:off x="152400" y="2006250"/>
            <a:ext cx="8839199" cy="294859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HTML Template</a:t>
            </a:r>
            <a:endParaRPr/>
          </a:p>
        </p:txBody>
      </p:sp>
      <p:sp>
        <p:nvSpPr>
          <p:cNvPr id="745" name="Google Shape;745;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Fitur HTML template terdapat di package html/template</a:t>
            </a:r>
            <a:endParaRPr/>
          </a:p>
          <a:p>
            <a:pPr indent="-311150" lvl="0" marL="457200" rtl="0" algn="l">
              <a:spcBef>
                <a:spcPts val="0"/>
              </a:spcBef>
              <a:spcAft>
                <a:spcPts val="0"/>
              </a:spcAft>
              <a:buSzPts val="1300"/>
              <a:buChar char="●"/>
            </a:pPr>
            <a:r>
              <a:rPr lang="id"/>
              <a:t>Sebelum menggunakan HTML template, kita perlu terlebih dahulu membuat template nya</a:t>
            </a:r>
            <a:endParaRPr/>
          </a:p>
          <a:p>
            <a:pPr indent="-311150" lvl="0" marL="457200" rtl="0" algn="l">
              <a:spcBef>
                <a:spcPts val="0"/>
              </a:spcBef>
              <a:spcAft>
                <a:spcPts val="0"/>
              </a:spcAft>
              <a:buSzPts val="1300"/>
              <a:buChar char="●"/>
            </a:pPr>
            <a:r>
              <a:rPr lang="id"/>
              <a:t>Template bisa berubah file atau string</a:t>
            </a:r>
            <a:endParaRPr/>
          </a:p>
          <a:p>
            <a:pPr indent="-311150" lvl="0" marL="457200" rtl="0" algn="l">
              <a:spcBef>
                <a:spcPts val="0"/>
              </a:spcBef>
              <a:spcAft>
                <a:spcPts val="0"/>
              </a:spcAft>
              <a:buSzPts val="1300"/>
              <a:buChar char="●"/>
            </a:pPr>
            <a:r>
              <a:rPr lang="id"/>
              <a:t>Bagian dinamis pada HTML Template, adalah bagian yang menggunakan tanda {{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Template</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template dengan string, kira perlu memberi tahu nama template nya</a:t>
            </a:r>
            <a:endParaRPr/>
          </a:p>
          <a:p>
            <a:pPr indent="-311150" lvl="0" marL="457200" rtl="0" algn="l">
              <a:spcBef>
                <a:spcPts val="0"/>
              </a:spcBef>
              <a:spcAft>
                <a:spcPts val="0"/>
              </a:spcAft>
              <a:buSzPts val="1300"/>
              <a:buChar char="●"/>
            </a:pPr>
            <a:r>
              <a:rPr lang="id"/>
              <a:t>Dan untuk membuat text template, cukup buat text html, dan untuk konten yang dinamis, kita bisa gunakan tanda {{.}}, contoh :</a:t>
            </a:r>
            <a:endParaRPr/>
          </a:p>
          <a:p>
            <a:pPr indent="-311150" lvl="0" marL="457200" rtl="0" algn="l">
              <a:spcBef>
                <a:spcPts val="0"/>
              </a:spcBef>
              <a:spcAft>
                <a:spcPts val="0"/>
              </a:spcAft>
              <a:buSzPts val="1300"/>
              <a:buChar char="●"/>
            </a:pPr>
            <a:r>
              <a:rPr lang="id"/>
              <a:t>&lt;html&gt;&lt;body&gt;{{.}}&lt;/body&gt;&lt;/html&gt;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HTML Template String</a:t>
            </a:r>
            <a:endParaRPr/>
          </a:p>
        </p:txBody>
      </p:sp>
      <p:pic>
        <p:nvPicPr>
          <p:cNvPr id="757" name="Google Shape;757;p126"/>
          <p:cNvPicPr preferRelativeResize="0"/>
          <p:nvPr/>
        </p:nvPicPr>
        <p:blipFill>
          <a:blip r:embed="rId3">
            <a:alphaModFix/>
          </a:blip>
          <a:stretch>
            <a:fillRect/>
          </a:stretch>
        </p:blipFill>
        <p:spPr>
          <a:xfrm>
            <a:off x="152400" y="2006250"/>
            <a:ext cx="8839199" cy="283739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HTML Template String</a:t>
            </a:r>
            <a:endParaRPr/>
          </a:p>
        </p:txBody>
      </p:sp>
      <p:pic>
        <p:nvPicPr>
          <p:cNvPr id="763" name="Google Shape;763;p127"/>
          <p:cNvPicPr preferRelativeResize="0"/>
          <p:nvPr/>
        </p:nvPicPr>
        <p:blipFill>
          <a:blip r:embed="rId3">
            <a:alphaModFix/>
          </a:blip>
          <a:stretch>
            <a:fillRect/>
          </a:stretch>
        </p:blipFill>
        <p:spPr>
          <a:xfrm>
            <a:off x="152400" y="2006250"/>
            <a:ext cx="8839202" cy="256355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Dari File</a:t>
            </a:r>
            <a:endParaRPr/>
          </a:p>
        </p:txBody>
      </p:sp>
      <p:sp>
        <p:nvSpPr>
          <p:cNvPr id="769" name="Google Shape;769;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membuat template dari string, kita juga bisa membuat template langsung dari file</a:t>
            </a:r>
            <a:endParaRPr/>
          </a:p>
          <a:p>
            <a:pPr indent="-311150" lvl="0" marL="457200" rtl="0" algn="l">
              <a:spcBef>
                <a:spcPts val="0"/>
              </a:spcBef>
              <a:spcAft>
                <a:spcPts val="0"/>
              </a:spcAft>
              <a:buSzPts val="1300"/>
              <a:buChar char="●"/>
            </a:pPr>
            <a:r>
              <a:rPr lang="id"/>
              <a:t>Hal ini mempermudah kita, karena bisa langsung membuat file html</a:t>
            </a:r>
            <a:endParaRPr/>
          </a:p>
          <a:p>
            <a:pPr indent="-311150" lvl="0" marL="457200" rtl="0" algn="l">
              <a:spcBef>
                <a:spcPts val="0"/>
              </a:spcBef>
              <a:spcAft>
                <a:spcPts val="0"/>
              </a:spcAft>
              <a:buSzPts val="1300"/>
              <a:buChar char="●"/>
            </a:pPr>
            <a:r>
              <a:rPr lang="id"/>
              <a:t>Saat membuat template menggunakan file, secara otomatis nama file akan menjadi nama template nya, misal jika kita punya file simple.html, maka nama template nya adalah simple.html</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Simple Template</a:t>
            </a:r>
            <a:endParaRPr/>
          </a:p>
        </p:txBody>
      </p:sp>
      <p:pic>
        <p:nvPicPr>
          <p:cNvPr id="775" name="Google Shape;775;p129"/>
          <p:cNvPicPr preferRelativeResize="0"/>
          <p:nvPr/>
        </p:nvPicPr>
        <p:blipFill>
          <a:blip r:embed="rId3">
            <a:alphaModFix/>
          </a:blip>
          <a:stretch>
            <a:fillRect/>
          </a:stretch>
        </p:blipFill>
        <p:spPr>
          <a:xfrm>
            <a:off x="152400" y="2006250"/>
            <a:ext cx="6456360" cy="2984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Simple HTML Template</a:t>
            </a:r>
            <a:endParaRPr/>
          </a:p>
        </p:txBody>
      </p:sp>
      <p:pic>
        <p:nvPicPr>
          <p:cNvPr id="781" name="Google Shape;781;p130"/>
          <p:cNvPicPr preferRelativeResize="0"/>
          <p:nvPr/>
        </p:nvPicPr>
        <p:blipFill>
          <a:blip r:embed="rId3">
            <a:alphaModFix/>
          </a:blip>
          <a:stretch>
            <a:fillRect/>
          </a:stretch>
        </p:blipFill>
        <p:spPr>
          <a:xfrm>
            <a:off x="152400" y="2006250"/>
            <a:ext cx="8839200" cy="205870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Simple HTML Template</a:t>
            </a:r>
            <a:endParaRPr/>
          </a:p>
        </p:txBody>
      </p:sp>
      <p:pic>
        <p:nvPicPr>
          <p:cNvPr id="787" name="Google Shape;787;p131"/>
          <p:cNvPicPr preferRelativeResize="0"/>
          <p:nvPr/>
        </p:nvPicPr>
        <p:blipFill>
          <a:blip r:embed="rId3">
            <a:alphaModFix/>
          </a:blip>
          <a:stretch>
            <a:fillRect/>
          </a:stretch>
        </p:blipFill>
        <p:spPr>
          <a:xfrm>
            <a:off x="152400" y="2006250"/>
            <a:ext cx="8839199" cy="278669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Directory</a:t>
            </a:r>
            <a:endParaRPr/>
          </a:p>
        </p:txBody>
      </p:sp>
      <p:sp>
        <p:nvSpPr>
          <p:cNvPr id="793" name="Google Shape;793;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biasanya kita jarang sekali menyebutkan file template satu persatu</a:t>
            </a:r>
            <a:endParaRPr/>
          </a:p>
          <a:p>
            <a:pPr indent="-311150" lvl="0" marL="457200" rtl="0" algn="l">
              <a:spcBef>
                <a:spcPts val="0"/>
              </a:spcBef>
              <a:spcAft>
                <a:spcPts val="0"/>
              </a:spcAft>
              <a:buSzPts val="1300"/>
              <a:buChar char="●"/>
            </a:pPr>
            <a:r>
              <a:rPr lang="id"/>
              <a:t>Alangkah baiknya untuk template kita simpan di satu directory</a:t>
            </a:r>
            <a:endParaRPr/>
          </a:p>
          <a:p>
            <a:pPr indent="-311150" lvl="0" marL="457200" rtl="0" algn="l">
              <a:spcBef>
                <a:spcPts val="0"/>
              </a:spcBef>
              <a:spcAft>
                <a:spcPts val="0"/>
              </a:spcAft>
              <a:buSzPts val="1300"/>
              <a:buChar char="●"/>
            </a:pPr>
            <a:r>
              <a:rPr lang="id"/>
              <a:t>Go-Lang template mendukung proses load template dari directory</a:t>
            </a:r>
            <a:endParaRPr/>
          </a:p>
          <a:p>
            <a:pPr indent="-311150" lvl="0" marL="457200" rtl="0" algn="l">
              <a:spcBef>
                <a:spcPts val="0"/>
              </a:spcBef>
              <a:spcAft>
                <a:spcPts val="0"/>
              </a:spcAft>
              <a:buSzPts val="1300"/>
              <a:buChar char="●"/>
            </a:pPr>
            <a:r>
              <a:rPr lang="id"/>
              <a:t>Hal ini memudahkan kita, sehingga tidak perlu menyebutkan nama file nya satu per satu</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Directory</a:t>
            </a:r>
            <a:endParaRPr/>
          </a:p>
        </p:txBody>
      </p:sp>
      <p:pic>
        <p:nvPicPr>
          <p:cNvPr id="799" name="Google Shape;799;p133"/>
          <p:cNvPicPr preferRelativeResize="0"/>
          <p:nvPr/>
        </p:nvPicPr>
        <p:blipFill>
          <a:blip r:embed="rId3">
            <a:alphaModFix/>
          </a:blip>
          <a:stretch>
            <a:fillRect/>
          </a:stretch>
        </p:blipFill>
        <p:spPr>
          <a:xfrm>
            <a:off x="152400" y="2006250"/>
            <a:ext cx="8839196" cy="27576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Host</a:t>
            </a:r>
            <a:endParaRPr/>
          </a:p>
        </p:txBody>
      </p:sp>
      <p:sp>
        <p:nvSpPr>
          <p:cNvPr id="225" name="Google Shape;225;p35"/>
          <p:cNvSpPr txBox="1"/>
          <p:nvPr>
            <p:ph idx="1" type="body"/>
          </p:nvPr>
        </p:nvSpPr>
        <p:spPr>
          <a:xfrm>
            <a:off x="729450" y="2078875"/>
            <a:ext cx="4382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226" name="Google Shape;226;p35"/>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dari Go-Lang Embed</a:t>
            </a:r>
            <a:endParaRPr/>
          </a:p>
        </p:txBody>
      </p:sp>
      <p:sp>
        <p:nvSpPr>
          <p:cNvPr id="805" name="Google Shape;805;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Sejak Go-Lang 1.16, karena sudah ada Go-Lang Embed, jadi direkomendasikan menggunakan Go-Lang embed untuk menyimpan data template</a:t>
            </a:r>
            <a:endParaRPr/>
          </a:p>
          <a:p>
            <a:pPr indent="-311150" lvl="0" marL="457200" rtl="0" algn="l">
              <a:spcBef>
                <a:spcPts val="0"/>
              </a:spcBef>
              <a:spcAft>
                <a:spcPts val="0"/>
              </a:spcAft>
              <a:buSzPts val="1300"/>
              <a:buChar char="●"/>
            </a:pPr>
            <a:r>
              <a:rPr lang="id"/>
              <a:t>Menggunakan Go-Lang embed menjadi kita tidak perlu ikut meng-copy template file lagi, karena sudah otomatis di embed di dalam distribution file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Go-Lang Embed</a:t>
            </a:r>
            <a:endParaRPr/>
          </a:p>
        </p:txBody>
      </p:sp>
      <p:pic>
        <p:nvPicPr>
          <p:cNvPr id="811" name="Google Shape;811;p135"/>
          <p:cNvPicPr preferRelativeResize="0"/>
          <p:nvPr/>
        </p:nvPicPr>
        <p:blipFill>
          <a:blip r:embed="rId3">
            <a:alphaModFix/>
          </a:blip>
          <a:stretch>
            <a:fillRect/>
          </a:stretch>
        </p:blipFill>
        <p:spPr>
          <a:xfrm>
            <a:off x="152400" y="2006250"/>
            <a:ext cx="6992643" cy="298485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Data</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Data</a:t>
            </a:r>
            <a:endParaRPr/>
          </a:p>
        </p:txBody>
      </p:sp>
      <p:sp>
        <p:nvSpPr>
          <p:cNvPr id="822" name="Google Shape;822;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template, kadang kita ingin menambahkan banyak data dinamis</a:t>
            </a:r>
            <a:endParaRPr/>
          </a:p>
          <a:p>
            <a:pPr indent="-311150" lvl="0" marL="457200" rtl="0" algn="l">
              <a:spcBef>
                <a:spcPts val="0"/>
              </a:spcBef>
              <a:spcAft>
                <a:spcPts val="0"/>
              </a:spcAft>
              <a:buSzPts val="1300"/>
              <a:buChar char="●"/>
            </a:pPr>
            <a:r>
              <a:rPr lang="id"/>
              <a:t>Hal ini bisa kita lakukan dengan cara menggunakan data struct atau map</a:t>
            </a:r>
            <a:endParaRPr/>
          </a:p>
          <a:p>
            <a:pPr indent="-311150" lvl="0" marL="457200" rtl="0" algn="l">
              <a:spcBef>
                <a:spcPts val="0"/>
              </a:spcBef>
              <a:spcAft>
                <a:spcPts val="0"/>
              </a:spcAft>
              <a:buSzPts val="1300"/>
              <a:buChar char="●"/>
            </a:pPr>
            <a:r>
              <a:rPr lang="id"/>
              <a:t>Namun perlu dilakukan perubahan di dalam text template nya, kita perlu memberi tahu Field atau Key mana yang akan kita gunakan untuk mengisi data dinamis di template</a:t>
            </a:r>
            <a:endParaRPr/>
          </a:p>
          <a:p>
            <a:pPr indent="-311150" lvl="0" marL="457200" rtl="0" algn="l">
              <a:spcBef>
                <a:spcPts val="0"/>
              </a:spcBef>
              <a:spcAft>
                <a:spcPts val="0"/>
              </a:spcAft>
              <a:buSzPts val="1300"/>
              <a:buChar char="●"/>
            </a:pPr>
            <a:r>
              <a:rPr lang="id"/>
              <a:t>Kita bisa menyebutkan dengan cara seperti ini {{.NamaField}}</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File</a:t>
            </a:r>
            <a:endParaRPr/>
          </a:p>
        </p:txBody>
      </p:sp>
      <p:pic>
        <p:nvPicPr>
          <p:cNvPr id="828" name="Google Shape;828;p138"/>
          <p:cNvPicPr preferRelativeResize="0"/>
          <p:nvPr/>
        </p:nvPicPr>
        <p:blipFill>
          <a:blip r:embed="rId3">
            <a:alphaModFix/>
          </a:blip>
          <a:stretch>
            <a:fillRect/>
          </a:stretch>
        </p:blipFill>
        <p:spPr>
          <a:xfrm>
            <a:off x="152400" y="2006250"/>
            <a:ext cx="6530343" cy="2984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Data dengan Map</a:t>
            </a:r>
            <a:endParaRPr/>
          </a:p>
        </p:txBody>
      </p:sp>
      <p:pic>
        <p:nvPicPr>
          <p:cNvPr id="834" name="Google Shape;834;p139"/>
          <p:cNvPicPr preferRelativeResize="0"/>
          <p:nvPr/>
        </p:nvPicPr>
        <p:blipFill>
          <a:blip r:embed="rId3">
            <a:alphaModFix/>
          </a:blip>
          <a:stretch>
            <a:fillRect/>
          </a:stretch>
        </p:blipFill>
        <p:spPr>
          <a:xfrm>
            <a:off x="152400" y="2006250"/>
            <a:ext cx="8839202" cy="254517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Data dengan Struct</a:t>
            </a:r>
            <a:endParaRPr/>
          </a:p>
        </p:txBody>
      </p:sp>
      <p:pic>
        <p:nvPicPr>
          <p:cNvPr id="840" name="Google Shape;840;p140"/>
          <p:cNvPicPr preferRelativeResize="0"/>
          <p:nvPr/>
        </p:nvPicPr>
        <p:blipFill>
          <a:blip r:embed="rId3">
            <a:alphaModFix/>
          </a:blip>
          <a:stretch>
            <a:fillRect/>
          </a:stretch>
        </p:blipFill>
        <p:spPr>
          <a:xfrm>
            <a:off x="152400" y="2006250"/>
            <a:ext cx="8839203" cy="2592353"/>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Action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Action</a:t>
            </a:r>
            <a:endParaRPr/>
          </a:p>
        </p:txBody>
      </p:sp>
      <p:sp>
        <p:nvSpPr>
          <p:cNvPr id="851" name="Google Shape;851;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mendukung perintah action, seperti percabangan, perulangan dan lain-lain</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Else</a:t>
            </a:r>
            <a:endParaRPr/>
          </a:p>
        </p:txBody>
      </p:sp>
      <p:sp>
        <p:nvSpPr>
          <p:cNvPr id="857" name="Google Shape;857;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{{if .Value}} T1 {{end}}, jika Value tidak kosong, maka T1 akan dieksekusi, jika kosong, tidak ada yang dieksekusi</a:t>
            </a:r>
            <a:endParaRPr/>
          </a:p>
          <a:p>
            <a:pPr indent="-311150" lvl="0" marL="457200" rtl="0" algn="l">
              <a:spcBef>
                <a:spcPts val="0"/>
              </a:spcBef>
              <a:spcAft>
                <a:spcPts val="0"/>
              </a:spcAft>
              <a:buSzPts val="1300"/>
              <a:buChar char="●"/>
            </a:pPr>
            <a:r>
              <a:rPr lang="id"/>
              <a:t>{{if .Value}} T1 {{else}} T2 {{end}}, jika value tidak kosong, maka T1 akan dieksekusi, jika kosong, T2 yang akan dieksekusi</a:t>
            </a:r>
            <a:endParaRPr/>
          </a:p>
          <a:p>
            <a:pPr indent="-311150" lvl="0" marL="457200" rtl="0" algn="l">
              <a:spcBef>
                <a:spcPts val="0"/>
              </a:spcBef>
              <a:spcAft>
                <a:spcPts val="0"/>
              </a:spcAft>
              <a:buSzPts val="1300"/>
              <a:buChar char="●"/>
            </a:pPr>
            <a:r>
              <a:rPr lang="id"/>
              <a:t>{{if .Value1}} T1 {{else if .Value2}} T2 {{else}} T3 {{end}}, jika Value1 tidak kosong, maka T1 akan dieksekusi, jika Value2 tidak kosong, maka T2 akan dieksekusi, jika tidak semuanya, maka T3 akan dieksekusi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Domain</a:t>
            </a:r>
            <a:endParaRPr/>
          </a:p>
        </p:txBody>
      </p:sp>
      <p:sp>
        <p:nvSpPr>
          <p:cNvPr id="232" name="Google Shape;232;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google.co.id, blibli.com,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If Statement</a:t>
            </a:r>
            <a:endParaRPr/>
          </a:p>
        </p:txBody>
      </p:sp>
      <p:pic>
        <p:nvPicPr>
          <p:cNvPr id="863" name="Google Shape;863;p144"/>
          <p:cNvPicPr preferRelativeResize="0"/>
          <p:nvPr/>
        </p:nvPicPr>
        <p:blipFill>
          <a:blip r:embed="rId3">
            <a:alphaModFix/>
          </a:blip>
          <a:stretch>
            <a:fillRect/>
          </a:stretch>
        </p:blipFill>
        <p:spPr>
          <a:xfrm>
            <a:off x="152400" y="2006250"/>
            <a:ext cx="6657851" cy="298485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869" name="Google Shape;869;p145"/>
          <p:cNvPicPr preferRelativeResize="0"/>
          <p:nvPr/>
        </p:nvPicPr>
        <p:blipFill>
          <a:blip r:embed="rId3">
            <a:alphaModFix/>
          </a:blip>
          <a:stretch>
            <a:fillRect/>
          </a:stretch>
        </p:blipFill>
        <p:spPr>
          <a:xfrm>
            <a:off x="152400" y="2006250"/>
            <a:ext cx="8839200" cy="248117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875" name="Google Shape;875;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template juga mendukung operator perbandingan, ini cocok ketika butuh melakukan perbandingan number di if statement, berikut adalah operator nya :</a:t>
            </a:r>
            <a:endParaRPr/>
          </a:p>
          <a:p>
            <a:pPr indent="-311150" lvl="0" marL="457200" rtl="0" algn="l">
              <a:spcBef>
                <a:spcPts val="1600"/>
              </a:spcBef>
              <a:spcAft>
                <a:spcPts val="0"/>
              </a:spcAft>
              <a:buSzPts val="1300"/>
              <a:buChar char="●"/>
            </a:pPr>
            <a:r>
              <a:rPr lang="id"/>
              <a:t>eq	artinya arg1 == arg2</a:t>
            </a:r>
            <a:endParaRPr/>
          </a:p>
          <a:p>
            <a:pPr indent="-311150" lvl="0" marL="457200" rtl="0" algn="l">
              <a:spcBef>
                <a:spcPts val="0"/>
              </a:spcBef>
              <a:spcAft>
                <a:spcPts val="0"/>
              </a:spcAft>
              <a:buSzPts val="1300"/>
              <a:buChar char="●"/>
            </a:pPr>
            <a:r>
              <a:rPr lang="id"/>
              <a:t>ne	artinya arg1 != arg2</a:t>
            </a:r>
            <a:endParaRPr/>
          </a:p>
          <a:p>
            <a:pPr indent="-311150" lvl="0" marL="457200" rtl="0" algn="l">
              <a:spcBef>
                <a:spcPts val="0"/>
              </a:spcBef>
              <a:spcAft>
                <a:spcPts val="0"/>
              </a:spcAft>
              <a:buSzPts val="1300"/>
              <a:buChar char="●"/>
            </a:pPr>
            <a:r>
              <a:rPr lang="id"/>
              <a:t>lt	artinya arg1 &lt; arg2</a:t>
            </a:r>
            <a:endParaRPr/>
          </a:p>
          <a:p>
            <a:pPr indent="-311150" lvl="0" marL="457200" rtl="0" algn="l">
              <a:spcBef>
                <a:spcPts val="0"/>
              </a:spcBef>
              <a:spcAft>
                <a:spcPts val="0"/>
              </a:spcAft>
              <a:buSzPts val="1300"/>
              <a:buChar char="●"/>
            </a:pPr>
            <a:r>
              <a:rPr lang="id"/>
              <a:t>le	artinya arg1 &lt;= arg2</a:t>
            </a:r>
            <a:endParaRPr/>
          </a:p>
          <a:p>
            <a:pPr indent="-311150" lvl="0" marL="457200" rtl="0" algn="l">
              <a:spcBef>
                <a:spcPts val="0"/>
              </a:spcBef>
              <a:spcAft>
                <a:spcPts val="0"/>
              </a:spcAft>
              <a:buSzPts val="1300"/>
              <a:buChar char="●"/>
            </a:pPr>
            <a:r>
              <a:rPr lang="id"/>
              <a:t>gt	artinya arg1 &gt; arg2</a:t>
            </a:r>
            <a:endParaRPr/>
          </a:p>
          <a:p>
            <a:pPr indent="-311150" lvl="0" marL="457200" rtl="0" algn="l">
              <a:spcBef>
                <a:spcPts val="0"/>
              </a:spcBef>
              <a:spcAft>
                <a:spcPts val="0"/>
              </a:spcAft>
              <a:buSzPts val="1300"/>
              <a:buChar char="●"/>
            </a:pPr>
            <a:r>
              <a:rPr lang="id"/>
              <a:t>ge	artinya arg1 &gt;= arg2</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Operator Perbandingan</a:t>
            </a:r>
            <a:endParaRPr/>
          </a:p>
        </p:txBody>
      </p:sp>
      <p:pic>
        <p:nvPicPr>
          <p:cNvPr id="881" name="Google Shape;881;p147"/>
          <p:cNvPicPr preferRelativeResize="0"/>
          <p:nvPr/>
        </p:nvPicPr>
        <p:blipFill>
          <a:blip r:embed="rId3">
            <a:alphaModFix/>
          </a:blip>
          <a:stretch>
            <a:fillRect/>
          </a:stretch>
        </p:blipFill>
        <p:spPr>
          <a:xfrm>
            <a:off x="152400" y="2006250"/>
            <a:ext cx="6597320"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Operatornya di Depan?</a:t>
            </a:r>
            <a:endParaRPr/>
          </a:p>
        </p:txBody>
      </p:sp>
      <p:sp>
        <p:nvSpPr>
          <p:cNvPr id="887" name="Google Shape;887;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ini dikarenakan, sebenarnya operator perbandingan tersebut adalah sebuah function</a:t>
            </a:r>
            <a:endParaRPr/>
          </a:p>
          <a:p>
            <a:pPr indent="-311150" lvl="0" marL="457200" rtl="0" algn="l">
              <a:spcBef>
                <a:spcPts val="0"/>
              </a:spcBef>
              <a:spcAft>
                <a:spcPts val="0"/>
              </a:spcAft>
              <a:buSzPts val="1300"/>
              <a:buChar char="●"/>
            </a:pPr>
            <a:r>
              <a:rPr lang="id"/>
              <a:t>Jadi saat kita menggunakan {{eq First Second}}, sebenarnya dia akan memanggil function eq dengan parameter First dan Second : eq(First, Second)</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893" name="Google Shape;893;p149"/>
          <p:cNvPicPr preferRelativeResize="0"/>
          <p:nvPr/>
        </p:nvPicPr>
        <p:blipFill>
          <a:blip r:embed="rId3">
            <a:alphaModFix/>
          </a:blip>
          <a:stretch>
            <a:fillRect/>
          </a:stretch>
        </p:blipFill>
        <p:spPr>
          <a:xfrm>
            <a:off x="152400" y="2006250"/>
            <a:ext cx="8839203" cy="23443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Range</a:t>
            </a:r>
            <a:endParaRPr/>
          </a:p>
        </p:txBody>
      </p:sp>
      <p:sp>
        <p:nvSpPr>
          <p:cNvPr id="899" name="Google Shape;899;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Range digunakan untuk melakukan iterasi data template</a:t>
            </a:r>
            <a:endParaRPr/>
          </a:p>
          <a:p>
            <a:pPr indent="-311150" lvl="0" marL="457200" rtl="0" algn="l">
              <a:spcBef>
                <a:spcPts val="0"/>
              </a:spcBef>
              <a:spcAft>
                <a:spcPts val="0"/>
              </a:spcAft>
              <a:buSzPts val="1300"/>
              <a:buChar char="●"/>
            </a:pPr>
            <a:r>
              <a:rPr lang="id"/>
              <a:t>Tidak ada perulangan biasa seperti menggunakan for di Go-Lang template</a:t>
            </a:r>
            <a:endParaRPr/>
          </a:p>
          <a:p>
            <a:pPr indent="-311150" lvl="0" marL="457200" rtl="0" algn="l">
              <a:spcBef>
                <a:spcPts val="0"/>
              </a:spcBef>
              <a:spcAft>
                <a:spcPts val="0"/>
              </a:spcAft>
              <a:buSzPts val="1300"/>
              <a:buChar char="●"/>
            </a:pPr>
            <a:r>
              <a:rPr lang="id"/>
              <a:t>Yang kita bisa lakukan adalah menggunakan range untuk mengiterasi tiap data array, slice, map atau channel</a:t>
            </a:r>
            <a:endParaRPr/>
          </a:p>
          <a:p>
            <a:pPr indent="-311150" lvl="0" marL="457200" rtl="0" algn="l">
              <a:spcBef>
                <a:spcPts val="0"/>
              </a:spcBef>
              <a:spcAft>
                <a:spcPts val="0"/>
              </a:spcAft>
              <a:buSzPts val="1300"/>
              <a:buChar char="●"/>
            </a:pPr>
            <a:r>
              <a:rPr lang="id"/>
              <a:t>{{range $index, $element := .Value}} T1 {{end}}, jika value memiliki data, maka T1 akan dieksekusi sebanyak element value, dan kita bisa menggunakan $index untuk mengakses index dan $element untuk mengakses element</a:t>
            </a:r>
            <a:endParaRPr/>
          </a:p>
          <a:p>
            <a:pPr indent="-311150" lvl="0" marL="457200" rtl="0" algn="l">
              <a:spcBef>
                <a:spcPts val="0"/>
              </a:spcBef>
              <a:spcAft>
                <a:spcPts val="0"/>
              </a:spcAft>
              <a:buSzPts val="1300"/>
              <a:buChar char="●"/>
            </a:pPr>
            <a:r>
              <a:rPr lang="id"/>
              <a:t>{{range $index, $element := .Value}} T1 {{else}} T2 {{end}}, sama seperti sebelumnya, namun jika value tidak memiliki element apapun, maka T2 yang akan dieksekusi</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Range</a:t>
            </a:r>
            <a:endParaRPr/>
          </a:p>
        </p:txBody>
      </p:sp>
      <p:pic>
        <p:nvPicPr>
          <p:cNvPr id="905" name="Google Shape;905;p151"/>
          <p:cNvPicPr preferRelativeResize="0"/>
          <p:nvPr/>
        </p:nvPicPr>
        <p:blipFill>
          <a:blip r:embed="rId3">
            <a:alphaModFix/>
          </a:blip>
          <a:stretch>
            <a:fillRect/>
          </a:stretch>
        </p:blipFill>
        <p:spPr>
          <a:xfrm>
            <a:off x="152400" y="2006250"/>
            <a:ext cx="6789420"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a:t>
            </a:r>
            <a:endParaRPr/>
          </a:p>
        </p:txBody>
      </p:sp>
      <p:pic>
        <p:nvPicPr>
          <p:cNvPr id="911" name="Google Shape;911;p152"/>
          <p:cNvPicPr preferRelativeResize="0"/>
          <p:nvPr/>
        </p:nvPicPr>
        <p:blipFill>
          <a:blip r:embed="rId3">
            <a:alphaModFix/>
          </a:blip>
          <a:stretch>
            <a:fillRect/>
          </a:stretch>
        </p:blipFill>
        <p:spPr>
          <a:xfrm>
            <a:off x="152400" y="2006250"/>
            <a:ext cx="8512001"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a:t>
            </a:r>
            <a:endParaRPr/>
          </a:p>
        </p:txBody>
      </p:sp>
      <p:sp>
        <p:nvSpPr>
          <p:cNvPr id="917" name="Google Shape;917;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membuat nested struct </a:t>
            </a:r>
            <a:endParaRPr/>
          </a:p>
          <a:p>
            <a:pPr indent="-311150" lvl="0" marL="457200" rtl="0" algn="l">
              <a:spcBef>
                <a:spcPts val="0"/>
              </a:spcBef>
              <a:spcAft>
                <a:spcPts val="0"/>
              </a:spcAft>
              <a:buSzPts val="1300"/>
              <a:buChar char="●"/>
            </a:pPr>
            <a:r>
              <a:rPr lang="id"/>
              <a:t>Jika menggunakan template, kita bisa mengaksesnya menggunakan .Value.NestedValue</a:t>
            </a:r>
            <a:endParaRPr/>
          </a:p>
          <a:p>
            <a:pPr indent="-311150" lvl="0" marL="457200" rtl="0" algn="l">
              <a:spcBef>
                <a:spcPts val="0"/>
              </a:spcBef>
              <a:spcAft>
                <a:spcPts val="0"/>
              </a:spcAft>
              <a:buSzPts val="1300"/>
              <a:buChar char="●"/>
            </a:pPr>
            <a:r>
              <a:rPr lang="id"/>
              <a:t>Di template terdapat action with, yang bisa digunakan mengubah scope dot menjadi object yang kita mau</a:t>
            </a:r>
            <a:endParaRPr/>
          </a:p>
          <a:p>
            <a:pPr indent="-311150" lvl="0" marL="457200" rtl="0" algn="l">
              <a:spcBef>
                <a:spcPts val="0"/>
              </a:spcBef>
              <a:spcAft>
                <a:spcPts val="0"/>
              </a:spcAft>
              <a:buSzPts val="1300"/>
              <a:buChar char="●"/>
            </a:pPr>
            <a:r>
              <a:rPr lang="id"/>
              <a:t>{{with .Value}} T1 {{end}}, jika value tidak kosong, di T1 semua dot akan merefer ke value</a:t>
            </a:r>
            <a:endParaRPr/>
          </a:p>
          <a:p>
            <a:pPr indent="-311150" lvl="0" marL="457200" rtl="0" algn="l">
              <a:spcBef>
                <a:spcPts val="0"/>
              </a:spcBef>
              <a:spcAft>
                <a:spcPts val="0"/>
              </a:spcAft>
              <a:buSzPts val="1300"/>
              <a:buChar char="●"/>
            </a:pPr>
            <a:r>
              <a:rPr lang="id"/>
              <a:t>{{with .Value}} T1 {{else}} T2 {{end}}, sama seperti sebelumnya, namun jika value kosong, maka T2 yang akan dieksekusi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Browser</a:t>
            </a:r>
            <a:endParaRPr/>
          </a:p>
        </p:txBody>
      </p:sp>
      <p:sp>
        <p:nvSpPr>
          <p:cNvPr id="238" name="Google Shape;23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With</a:t>
            </a:r>
            <a:endParaRPr/>
          </a:p>
        </p:txBody>
      </p:sp>
      <p:pic>
        <p:nvPicPr>
          <p:cNvPr id="923" name="Google Shape;923;p154"/>
          <p:cNvPicPr preferRelativeResize="0"/>
          <p:nvPr/>
        </p:nvPicPr>
        <p:blipFill>
          <a:blip r:embed="rId3">
            <a:alphaModFix/>
          </a:blip>
          <a:stretch>
            <a:fillRect/>
          </a:stretch>
        </p:blipFill>
        <p:spPr>
          <a:xfrm>
            <a:off x="152400" y="2006250"/>
            <a:ext cx="6701831"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With</a:t>
            </a:r>
            <a:endParaRPr/>
          </a:p>
        </p:txBody>
      </p:sp>
      <p:pic>
        <p:nvPicPr>
          <p:cNvPr id="929" name="Google Shape;929;p155"/>
          <p:cNvPicPr preferRelativeResize="0"/>
          <p:nvPr/>
        </p:nvPicPr>
        <p:blipFill>
          <a:blip r:embed="rId3">
            <a:alphaModFix/>
          </a:blip>
          <a:stretch>
            <a:fillRect/>
          </a:stretch>
        </p:blipFill>
        <p:spPr>
          <a:xfrm>
            <a:off x="152400" y="2006250"/>
            <a:ext cx="8054765" cy="298484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Comment</a:t>
            </a:r>
            <a:endParaRPr/>
          </a:p>
        </p:txBody>
      </p:sp>
      <p:sp>
        <p:nvSpPr>
          <p:cNvPr id="935" name="Google Shape;935;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Template juga mendukung komentar</a:t>
            </a:r>
            <a:endParaRPr/>
          </a:p>
          <a:p>
            <a:pPr indent="-311150" lvl="0" marL="457200" rtl="0" algn="l">
              <a:spcBef>
                <a:spcPts val="0"/>
              </a:spcBef>
              <a:spcAft>
                <a:spcPts val="0"/>
              </a:spcAft>
              <a:buSzPts val="1300"/>
              <a:buChar char="●"/>
            </a:pPr>
            <a:r>
              <a:rPr lang="id"/>
              <a:t>Komentar secara otomatis akan hilang ketika template text di parsing</a:t>
            </a:r>
            <a:endParaRPr/>
          </a:p>
          <a:p>
            <a:pPr indent="-311150" lvl="0" marL="457200" rtl="0" algn="l">
              <a:spcBef>
                <a:spcPts val="0"/>
              </a:spcBef>
              <a:spcAft>
                <a:spcPts val="0"/>
              </a:spcAft>
              <a:buSzPts val="1300"/>
              <a:buChar char="●"/>
            </a:pPr>
            <a:r>
              <a:rPr lang="id"/>
              <a:t>Untuk membuat komentar sangat sederhana, kita bisa gunakan </a:t>
            </a:r>
            <a:r>
              <a:rPr lang="id"/>
              <a:t>{{/* Contoh Komentar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Layout</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Layout</a:t>
            </a:r>
            <a:endParaRPr/>
          </a:p>
        </p:txBody>
      </p:sp>
      <p:sp>
        <p:nvSpPr>
          <p:cNvPr id="946" name="Google Shape;946;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halaman website, kadang ada beberapa bagian yang selalu sama, misal header dan footer</a:t>
            </a:r>
            <a:endParaRPr/>
          </a:p>
          <a:p>
            <a:pPr indent="-311150" lvl="0" marL="457200" rtl="0" algn="l">
              <a:spcBef>
                <a:spcPts val="0"/>
              </a:spcBef>
              <a:spcAft>
                <a:spcPts val="0"/>
              </a:spcAft>
              <a:buSzPts val="1300"/>
              <a:buChar char="●"/>
            </a:pPr>
            <a:r>
              <a:rPr lang="id"/>
              <a:t>Best practice nya jika terdapat bagian yang selalu sama, disarankan untuk disimpan pada template yang terpisah, agar bisa digunakan di template lain</a:t>
            </a:r>
            <a:endParaRPr/>
          </a:p>
          <a:p>
            <a:pPr indent="-311150" lvl="0" marL="457200" rtl="0" algn="l">
              <a:spcBef>
                <a:spcPts val="0"/>
              </a:spcBef>
              <a:spcAft>
                <a:spcPts val="0"/>
              </a:spcAft>
              <a:buSzPts val="1300"/>
              <a:buChar char="●"/>
            </a:pPr>
            <a:r>
              <a:rPr lang="id"/>
              <a:t>Go-Lang template mendukung import dari template lain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Template</a:t>
            </a:r>
            <a:endParaRPr/>
          </a:p>
        </p:txBody>
      </p:sp>
      <p:sp>
        <p:nvSpPr>
          <p:cNvPr id="952" name="Google Shape;952;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melakukan import, kita bisa menggunakan perintah berikut :</a:t>
            </a:r>
            <a:endParaRPr/>
          </a:p>
          <a:p>
            <a:pPr indent="-311150" lvl="0" marL="457200" rtl="0" algn="l">
              <a:spcBef>
                <a:spcPts val="1600"/>
              </a:spcBef>
              <a:spcAft>
                <a:spcPts val="0"/>
              </a:spcAft>
              <a:buSzPts val="1300"/>
              <a:buChar char="●"/>
            </a:pPr>
            <a:r>
              <a:rPr lang="id"/>
              <a:t>{{template “nama”}}, artinya kita akan meng-import template “nama” tanpa memberikan data apapun</a:t>
            </a:r>
            <a:endParaRPr/>
          </a:p>
          <a:p>
            <a:pPr indent="-311150" lvl="0" marL="457200" rtl="0" algn="l">
              <a:spcBef>
                <a:spcPts val="0"/>
              </a:spcBef>
              <a:spcAft>
                <a:spcPts val="0"/>
              </a:spcAft>
              <a:buSzPts val="1300"/>
              <a:buChar char="●"/>
            </a:pPr>
            <a:r>
              <a:rPr lang="id"/>
              <a:t>{{template “nama” .Value}}, artinya kita akan meng-import template “nama” dengan memberikann data value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Header</a:t>
            </a:r>
            <a:endParaRPr/>
          </a:p>
        </p:txBody>
      </p:sp>
      <p:pic>
        <p:nvPicPr>
          <p:cNvPr id="958" name="Google Shape;958;p160"/>
          <p:cNvPicPr preferRelativeResize="0"/>
          <p:nvPr/>
        </p:nvPicPr>
        <p:blipFill>
          <a:blip r:embed="rId3">
            <a:alphaModFix/>
          </a:blip>
          <a:stretch>
            <a:fillRect/>
          </a:stretch>
        </p:blipFill>
        <p:spPr>
          <a:xfrm>
            <a:off x="152400" y="2006250"/>
            <a:ext cx="8839201" cy="298268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Footer</a:t>
            </a:r>
            <a:endParaRPr/>
          </a:p>
        </p:txBody>
      </p:sp>
      <p:pic>
        <p:nvPicPr>
          <p:cNvPr id="964" name="Google Shape;964;p161"/>
          <p:cNvPicPr preferRelativeResize="0"/>
          <p:nvPr/>
        </p:nvPicPr>
        <p:blipFill>
          <a:blip r:embed="rId3">
            <a:alphaModFix/>
          </a:blip>
          <a:stretch>
            <a:fillRect/>
          </a:stretch>
        </p:blipFill>
        <p:spPr>
          <a:xfrm>
            <a:off x="152400" y="2006250"/>
            <a:ext cx="8839203" cy="1638248"/>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a:t>
            </a:r>
            <a:endParaRPr/>
          </a:p>
        </p:txBody>
      </p:sp>
      <p:pic>
        <p:nvPicPr>
          <p:cNvPr id="970" name="Google Shape;970;p162"/>
          <p:cNvPicPr preferRelativeResize="0"/>
          <p:nvPr/>
        </p:nvPicPr>
        <p:blipFill>
          <a:blip r:embed="rId3">
            <a:alphaModFix/>
          </a:blip>
          <a:stretch>
            <a:fillRect/>
          </a:stretch>
        </p:blipFill>
        <p:spPr>
          <a:xfrm>
            <a:off x="152400" y="2006250"/>
            <a:ext cx="8839202" cy="1650563"/>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Layout</a:t>
            </a:r>
            <a:endParaRPr/>
          </a:p>
        </p:txBody>
      </p:sp>
      <p:pic>
        <p:nvPicPr>
          <p:cNvPr id="976" name="Google Shape;976;p163"/>
          <p:cNvPicPr preferRelativeResize="0"/>
          <p:nvPr/>
        </p:nvPicPr>
        <p:blipFill>
          <a:blip r:embed="rId3">
            <a:alphaModFix/>
          </a:blip>
          <a:stretch>
            <a:fillRect/>
          </a:stretch>
        </p:blipFill>
        <p:spPr>
          <a:xfrm>
            <a:off x="152400" y="2006250"/>
            <a:ext cx="8839204" cy="23435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Name</a:t>
            </a:r>
            <a:endParaRPr/>
          </a:p>
        </p:txBody>
      </p:sp>
      <p:sp>
        <p:nvSpPr>
          <p:cNvPr id="982" name="Google Shape;982;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template dari file, secara otomatis nama file nya akan menjadi nama template</a:t>
            </a:r>
            <a:endParaRPr/>
          </a:p>
          <a:p>
            <a:pPr indent="-311150" lvl="0" marL="457200" rtl="0" algn="l">
              <a:spcBef>
                <a:spcPts val="0"/>
              </a:spcBef>
              <a:spcAft>
                <a:spcPts val="0"/>
              </a:spcAft>
              <a:buSzPts val="1300"/>
              <a:buChar char="●"/>
            </a:pPr>
            <a:r>
              <a:rPr lang="id"/>
              <a:t>Namun jika kita ingin mengubah nama template nya, kita juga bisa melakukan mengguakan perintah {{define “nama”}} TEMPLATE {{end}}, artinya kita membuat template dengan nama “nama”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Name</a:t>
            </a:r>
            <a:endParaRPr/>
          </a:p>
        </p:txBody>
      </p:sp>
      <p:pic>
        <p:nvPicPr>
          <p:cNvPr id="988" name="Google Shape;988;p165"/>
          <p:cNvPicPr preferRelativeResize="0"/>
          <p:nvPr/>
        </p:nvPicPr>
        <p:blipFill>
          <a:blip r:embed="rId3">
            <a:alphaModFix/>
          </a:blip>
          <a:stretch>
            <a:fillRect/>
          </a:stretch>
        </p:blipFill>
        <p:spPr>
          <a:xfrm>
            <a:off x="152400" y="2006250"/>
            <a:ext cx="8839201" cy="222768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Function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Function</a:t>
            </a:r>
            <a:endParaRPr/>
          </a:p>
        </p:txBody>
      </p:sp>
      <p:sp>
        <p:nvSpPr>
          <p:cNvPr id="999" name="Google Shape;999;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mengakses field, dalam template, function juga bisa diakses</a:t>
            </a:r>
            <a:endParaRPr/>
          </a:p>
          <a:p>
            <a:pPr indent="-311150" lvl="0" marL="457200" rtl="0" algn="l">
              <a:spcBef>
                <a:spcPts val="0"/>
              </a:spcBef>
              <a:spcAft>
                <a:spcPts val="0"/>
              </a:spcAft>
              <a:buSzPts val="1300"/>
              <a:buChar char="●"/>
            </a:pPr>
            <a:r>
              <a:rPr lang="id"/>
              <a:t>Cara mengakses function sama seperti mengakses field, namun jika function tersebut memiliki parameter, kita bisa gunakan tambahkan parameter ketika memanggil function di template nya</a:t>
            </a:r>
            <a:endParaRPr/>
          </a:p>
          <a:p>
            <a:pPr indent="-311150" lvl="0" marL="457200" rtl="0" algn="l">
              <a:spcBef>
                <a:spcPts val="0"/>
              </a:spcBef>
              <a:spcAft>
                <a:spcPts val="0"/>
              </a:spcAft>
              <a:buSzPts val="1300"/>
              <a:buChar char="●"/>
            </a:pPr>
            <a:r>
              <a:rPr lang="id"/>
              <a:t>{{.FunctionName}}, memanggil field FunctionName atau function FunctionName()</a:t>
            </a:r>
            <a:endParaRPr/>
          </a:p>
          <a:p>
            <a:pPr indent="-311150" lvl="0" marL="457200" rtl="0" algn="l">
              <a:spcBef>
                <a:spcPts val="0"/>
              </a:spcBef>
              <a:spcAft>
                <a:spcPts val="0"/>
              </a:spcAft>
              <a:buSzPts val="1300"/>
              <a:buChar char="●"/>
            </a:pPr>
            <a:r>
              <a:rPr lang="id"/>
              <a:t>{{.FunctionName “eko”, “kurniawan”}}, memanggil function FunctionName(“eko”, “kurniawan”)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Struct </a:t>
            </a:r>
            <a:endParaRPr/>
          </a:p>
        </p:txBody>
      </p:sp>
      <p:pic>
        <p:nvPicPr>
          <p:cNvPr id="1005" name="Google Shape;1005;p168"/>
          <p:cNvPicPr preferRelativeResize="0"/>
          <p:nvPr/>
        </p:nvPicPr>
        <p:blipFill>
          <a:blip r:embed="rId3">
            <a:alphaModFix/>
          </a:blip>
          <a:stretch>
            <a:fillRect/>
          </a:stretch>
        </p:blipFill>
        <p:spPr>
          <a:xfrm>
            <a:off x="152400" y="2006250"/>
            <a:ext cx="8839201" cy="2903643"/>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Function</a:t>
            </a:r>
            <a:endParaRPr/>
          </a:p>
        </p:txBody>
      </p:sp>
      <p:pic>
        <p:nvPicPr>
          <p:cNvPr id="1011" name="Google Shape;1011;p169"/>
          <p:cNvPicPr preferRelativeResize="0"/>
          <p:nvPr/>
        </p:nvPicPr>
        <p:blipFill>
          <a:blip r:embed="rId3">
            <a:alphaModFix/>
          </a:blip>
          <a:stretch>
            <a:fillRect/>
          </a:stretch>
        </p:blipFill>
        <p:spPr>
          <a:xfrm>
            <a:off x="152400" y="2006250"/>
            <a:ext cx="8839199" cy="279231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Function</a:t>
            </a:r>
            <a:endParaRPr/>
          </a:p>
        </p:txBody>
      </p:sp>
      <p:sp>
        <p:nvSpPr>
          <p:cNvPr id="1017" name="Google Shape;1017;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memiliki beberapa global function</a:t>
            </a:r>
            <a:endParaRPr/>
          </a:p>
          <a:p>
            <a:pPr indent="-311150" lvl="0" marL="457200" rtl="0" algn="l">
              <a:spcBef>
                <a:spcPts val="0"/>
              </a:spcBef>
              <a:spcAft>
                <a:spcPts val="0"/>
              </a:spcAft>
              <a:buSzPts val="1300"/>
              <a:buChar char="●"/>
            </a:pPr>
            <a:r>
              <a:rPr lang="id"/>
              <a:t>Global function adalah function yang bisa digunakan secara langsung, tanpa menggunakan template data</a:t>
            </a:r>
            <a:endParaRPr/>
          </a:p>
          <a:p>
            <a:pPr indent="-311150" lvl="0" marL="457200" rtl="0" algn="l">
              <a:spcBef>
                <a:spcPts val="0"/>
              </a:spcBef>
              <a:spcAft>
                <a:spcPts val="0"/>
              </a:spcAft>
              <a:buSzPts val="1300"/>
              <a:buChar char="●"/>
            </a:pPr>
            <a:r>
              <a:rPr lang="id"/>
              <a:t>Berikut adalah beberapa global function di Go-Lang template </a:t>
            </a:r>
            <a:endParaRPr/>
          </a:p>
          <a:p>
            <a:pPr indent="-311150" lvl="0" marL="457200" rtl="0" algn="l">
              <a:spcBef>
                <a:spcPts val="0"/>
              </a:spcBef>
              <a:spcAft>
                <a:spcPts val="0"/>
              </a:spcAft>
              <a:buSzPts val="1300"/>
              <a:buChar char="●"/>
            </a:pPr>
            <a:r>
              <a:rPr lang="id" u="sng">
                <a:solidFill>
                  <a:schemeClr val="hlink"/>
                </a:solidFill>
                <a:hlinkClick r:id="rId3"/>
              </a:rPr>
              <a:t>https://github.com/golang/go/blob/master/src/text/template/funcs.go</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Fuction</a:t>
            </a:r>
            <a:endParaRPr/>
          </a:p>
        </p:txBody>
      </p:sp>
      <p:pic>
        <p:nvPicPr>
          <p:cNvPr id="1023" name="Google Shape;1023;p171"/>
          <p:cNvPicPr preferRelativeResize="0"/>
          <p:nvPr/>
        </p:nvPicPr>
        <p:blipFill>
          <a:blip r:embed="rId3">
            <a:alphaModFix/>
          </a:blip>
          <a:stretch>
            <a:fillRect/>
          </a:stretch>
        </p:blipFill>
        <p:spPr>
          <a:xfrm>
            <a:off x="152400" y="2006250"/>
            <a:ext cx="8839204" cy="253350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a:t>
            </a:r>
            <a:r>
              <a:rPr lang="id"/>
              <a:t>Global Function</a:t>
            </a:r>
            <a:endParaRPr/>
          </a:p>
        </p:txBody>
      </p:sp>
      <p:sp>
        <p:nvSpPr>
          <p:cNvPr id="1029" name="Google Shape;1029;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juga bisa menambah global function</a:t>
            </a:r>
            <a:endParaRPr/>
          </a:p>
          <a:p>
            <a:pPr indent="-311150" lvl="0" marL="457200" rtl="0" algn="l">
              <a:spcBef>
                <a:spcPts val="0"/>
              </a:spcBef>
              <a:spcAft>
                <a:spcPts val="0"/>
              </a:spcAft>
              <a:buSzPts val="1300"/>
              <a:buChar char="●"/>
            </a:pPr>
            <a:r>
              <a:rPr lang="id"/>
              <a:t>Untuk menambah global function, kita bisa menggunakan method Funcs pada template</a:t>
            </a:r>
            <a:endParaRPr/>
          </a:p>
          <a:p>
            <a:pPr indent="-311150" lvl="0" marL="457200" rtl="0" algn="l">
              <a:spcBef>
                <a:spcPts val="0"/>
              </a:spcBef>
              <a:spcAft>
                <a:spcPts val="0"/>
              </a:spcAft>
              <a:buSzPts val="1300"/>
              <a:buChar char="●"/>
            </a:pPr>
            <a:r>
              <a:rPr lang="id"/>
              <a:t>Perlu diingat, bahwa menambahkan global function harus dilakukan sebelum melakukan parsing template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Global Function</a:t>
            </a:r>
            <a:endParaRPr/>
          </a:p>
        </p:txBody>
      </p:sp>
      <p:pic>
        <p:nvPicPr>
          <p:cNvPr id="1035" name="Google Shape;1035;p173"/>
          <p:cNvPicPr preferRelativeResize="0"/>
          <p:nvPr/>
        </p:nvPicPr>
        <p:blipFill>
          <a:blip r:embed="rId3">
            <a:alphaModFix/>
          </a:blip>
          <a:stretch>
            <a:fillRect/>
          </a:stretch>
        </p:blipFill>
        <p:spPr>
          <a:xfrm>
            <a:off x="152400" y="2006250"/>
            <a:ext cx="7477509" cy="2984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
        <p:nvSpPr>
          <p:cNvPr id="249" name="Google Shape;249;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aplikasi berbasis Client dan Server, sekarang pertanyaannya, apa itu Client dan Server?</a:t>
            </a:r>
            <a:endParaRPr/>
          </a:p>
          <a:p>
            <a:pPr indent="-311150" lvl="0" marL="457200" rtl="0" algn="l">
              <a:spcBef>
                <a:spcPts val="0"/>
              </a:spcBef>
              <a:spcAft>
                <a:spcPts val="0"/>
              </a:spcAft>
              <a:buSzPts val="1300"/>
              <a:buChar char="●"/>
            </a:pPr>
            <a:r>
              <a:rPr lang="id"/>
              <a:t>Sederhananya client server merupakan konsep arsitektur aplikasi yang menghubungkan dua pihak, sistem client dan sistem server</a:t>
            </a:r>
            <a:endParaRPr/>
          </a:p>
          <a:p>
            <a:pPr indent="-311150" lvl="0" marL="457200" rtl="0" algn="l">
              <a:spcBef>
                <a:spcPts val="0"/>
              </a:spcBef>
              <a:spcAft>
                <a:spcPts val="0"/>
              </a:spcAft>
              <a:buSzPts val="1300"/>
              <a:buChar char="●"/>
            </a:pPr>
            <a:r>
              <a:rPr lang="id"/>
              <a:t>Sistem client dan sistem server yang saling berkomunikasi melalui jaringan komputer, internet, atau juga bisa di komputer yang sama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Pipelines</a:t>
            </a:r>
            <a:endParaRPr/>
          </a:p>
        </p:txBody>
      </p:sp>
      <p:sp>
        <p:nvSpPr>
          <p:cNvPr id="1041" name="Google Shape;1041;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mendukung function pipelines, artinya hasil dari function bisa dikirim ke function berikutnya</a:t>
            </a:r>
            <a:endParaRPr/>
          </a:p>
          <a:p>
            <a:pPr indent="-311150" lvl="0" marL="457200" rtl="0" algn="l">
              <a:spcBef>
                <a:spcPts val="0"/>
              </a:spcBef>
              <a:spcAft>
                <a:spcPts val="0"/>
              </a:spcAft>
              <a:buSzPts val="1300"/>
              <a:buChar char="●"/>
            </a:pPr>
            <a:r>
              <a:rPr lang="id"/>
              <a:t>Untuk menggunakan function pipelines, kita bisa menggunakan tanda | , misal :</a:t>
            </a:r>
            <a:endParaRPr/>
          </a:p>
          <a:p>
            <a:pPr indent="-311150" lvl="0" marL="457200" rtl="0" algn="l">
              <a:spcBef>
                <a:spcPts val="0"/>
              </a:spcBef>
              <a:spcAft>
                <a:spcPts val="0"/>
              </a:spcAft>
              <a:buSzPts val="1300"/>
              <a:buChar char="●"/>
            </a:pPr>
            <a:r>
              <a:rPr lang="id"/>
              <a:t>{{ sayHello .Name | upper }}, artinya akan memanggil global function sayHello(Name) hasil dari sayHello(Name) akan dikirim ke function upper(hasil)</a:t>
            </a:r>
            <a:endParaRPr/>
          </a:p>
          <a:p>
            <a:pPr indent="-311150" lvl="0" marL="457200" rtl="0" algn="l">
              <a:spcBef>
                <a:spcPts val="0"/>
              </a:spcBef>
              <a:spcAft>
                <a:spcPts val="0"/>
              </a:spcAft>
              <a:buSzPts val="1300"/>
              <a:buChar char="●"/>
            </a:pPr>
            <a:r>
              <a:rPr lang="id"/>
              <a:t>Kita bisa menambahkan function pipelines lebih dari satu</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Pipelines</a:t>
            </a:r>
            <a:endParaRPr/>
          </a:p>
        </p:txBody>
      </p:sp>
      <p:pic>
        <p:nvPicPr>
          <p:cNvPr id="1047" name="Google Shape;1047;p175"/>
          <p:cNvPicPr preferRelativeResize="0"/>
          <p:nvPr/>
        </p:nvPicPr>
        <p:blipFill>
          <a:blip r:embed="rId3">
            <a:alphaModFix/>
          </a:blip>
          <a:stretch>
            <a:fillRect/>
          </a:stretch>
        </p:blipFill>
        <p:spPr>
          <a:xfrm>
            <a:off x="152400" y="2006250"/>
            <a:ext cx="6954465" cy="298485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Caching</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Caching</a:t>
            </a:r>
            <a:endParaRPr/>
          </a:p>
        </p:txBody>
      </p:sp>
      <p:sp>
        <p:nvSpPr>
          <p:cNvPr id="1058" name="Google Shape;1058;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Kode-kode diatas yang sudah kita praktekan sebenarnya tidak efisien</a:t>
            </a:r>
            <a:endParaRPr/>
          </a:p>
          <a:p>
            <a:pPr indent="-311150" lvl="0" marL="457200" rtl="0" algn="l">
              <a:spcBef>
                <a:spcPts val="0"/>
              </a:spcBef>
              <a:spcAft>
                <a:spcPts val="0"/>
              </a:spcAft>
              <a:buSzPts val="1300"/>
              <a:buChar char="●"/>
            </a:pPr>
            <a:r>
              <a:rPr lang="id"/>
              <a:t>Hal ini dikarenakan, setiap Handler dipanggil, kita selalu melakukan parsing ulang template nya</a:t>
            </a:r>
            <a:endParaRPr/>
          </a:p>
          <a:p>
            <a:pPr indent="-311150" lvl="0" marL="457200" rtl="0" algn="l">
              <a:spcBef>
                <a:spcPts val="0"/>
              </a:spcBef>
              <a:spcAft>
                <a:spcPts val="0"/>
              </a:spcAft>
              <a:buSzPts val="1300"/>
              <a:buChar char="●"/>
            </a:pPr>
            <a:r>
              <a:rPr lang="id"/>
              <a:t>Idealnya template hanya melakukan parsing satu kali diawal ketika aplikasinya berjalan</a:t>
            </a:r>
            <a:endParaRPr/>
          </a:p>
          <a:p>
            <a:pPr indent="-311150" lvl="0" marL="457200" rtl="0" algn="l">
              <a:spcBef>
                <a:spcPts val="0"/>
              </a:spcBef>
              <a:spcAft>
                <a:spcPts val="0"/>
              </a:spcAft>
              <a:buSzPts val="1300"/>
              <a:buChar char="●"/>
            </a:pPr>
            <a:r>
              <a:rPr lang="id"/>
              <a:t>Selanjutnya data template akan di caching (disimpan di memory), sehingga kita tidak perlu melakukan parsing lagi</a:t>
            </a:r>
            <a:endParaRPr/>
          </a:p>
          <a:p>
            <a:pPr indent="-311150" lvl="0" marL="457200" rtl="0" algn="l">
              <a:spcBef>
                <a:spcPts val="0"/>
              </a:spcBef>
              <a:spcAft>
                <a:spcPts val="0"/>
              </a:spcAft>
              <a:buSzPts val="1300"/>
              <a:buChar char="●"/>
            </a:pPr>
            <a:r>
              <a:rPr lang="id"/>
              <a:t>Hal ini akan membuat web kita semakin cepat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Caching</a:t>
            </a:r>
            <a:endParaRPr/>
          </a:p>
        </p:txBody>
      </p:sp>
      <p:pic>
        <p:nvPicPr>
          <p:cNvPr id="1064" name="Google Shape;1064;p178"/>
          <p:cNvPicPr preferRelativeResize="0"/>
          <p:nvPr/>
        </p:nvPicPr>
        <p:blipFill>
          <a:blip r:embed="rId3">
            <a:alphaModFix/>
          </a:blip>
          <a:stretch>
            <a:fillRect/>
          </a:stretch>
        </p:blipFill>
        <p:spPr>
          <a:xfrm>
            <a:off x="152400" y="2006250"/>
            <a:ext cx="8839204" cy="248171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XSS (Cross Site Scripting)</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XSS (Cross Site Scripting)</a:t>
            </a:r>
            <a:endParaRPr/>
          </a:p>
        </p:txBody>
      </p:sp>
      <p:sp>
        <p:nvSpPr>
          <p:cNvPr id="1075" name="Google Shape;1075;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XSS adalah salah satu security issue yang biasa terjadi ketika membuat web</a:t>
            </a:r>
            <a:endParaRPr/>
          </a:p>
          <a:p>
            <a:pPr indent="-311150" lvl="0" marL="457200" rtl="0" algn="l">
              <a:spcBef>
                <a:spcPts val="0"/>
              </a:spcBef>
              <a:spcAft>
                <a:spcPts val="0"/>
              </a:spcAft>
              <a:buSzPts val="1300"/>
              <a:buChar char="●"/>
            </a:pPr>
            <a:r>
              <a:rPr lang="id"/>
              <a:t>XSS adalah celah keamanan, dimana orang bisa secara sengaja memasukkan parameter yang mengandung JavaScript agar dirender oleh halaman website kita</a:t>
            </a:r>
            <a:endParaRPr/>
          </a:p>
          <a:p>
            <a:pPr indent="-311150" lvl="0" marL="457200" rtl="0" algn="l">
              <a:spcBef>
                <a:spcPts val="0"/>
              </a:spcBef>
              <a:spcAft>
                <a:spcPts val="0"/>
              </a:spcAft>
              <a:buSzPts val="1300"/>
              <a:buChar char="●"/>
            </a:pPr>
            <a:r>
              <a:rPr lang="id"/>
              <a:t>Biasanya tujuan dari XSS adalah mencuri cookie browser pengguna yang sedang mengakses website kita</a:t>
            </a:r>
            <a:endParaRPr/>
          </a:p>
          <a:p>
            <a:pPr indent="-311150" lvl="0" marL="457200" rtl="0" algn="l">
              <a:spcBef>
                <a:spcPts val="0"/>
              </a:spcBef>
              <a:spcAft>
                <a:spcPts val="0"/>
              </a:spcAft>
              <a:buSzPts val="1300"/>
              <a:buChar char="●"/>
            </a:pPr>
            <a:r>
              <a:rPr lang="id"/>
              <a:t>XSS bisa menyebabkan account pengguna kita diambil alih jika tidak ditangani dengan baik</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Escape</a:t>
            </a:r>
            <a:endParaRPr/>
          </a:p>
        </p:txBody>
      </p:sp>
      <p:sp>
        <p:nvSpPr>
          <p:cNvPr id="1081" name="Google Shape;1081;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bahasa pemrograman lain seperti PHP, pada Go-Lang template, masalah XSS sudah diatasi secara otomatis</a:t>
            </a:r>
            <a:endParaRPr/>
          </a:p>
          <a:p>
            <a:pPr indent="-311150" lvl="0" marL="457200" rtl="0" algn="l">
              <a:spcBef>
                <a:spcPts val="0"/>
              </a:spcBef>
              <a:spcAft>
                <a:spcPts val="0"/>
              </a:spcAft>
              <a:buSzPts val="1300"/>
              <a:buChar char="●"/>
            </a:pPr>
            <a:r>
              <a:rPr lang="id"/>
              <a:t>Go-Lang template memiliki fitur Auto Escape, dimana dia bisa mendeteksi data yang perlu ditampilkan di template, jika mengandung tag-tag html atau script, secara otomatis akan di escape</a:t>
            </a:r>
            <a:endParaRPr/>
          </a:p>
          <a:p>
            <a:pPr indent="-311150" lvl="0" marL="457200" rtl="0" algn="l">
              <a:spcBef>
                <a:spcPts val="0"/>
              </a:spcBef>
              <a:spcAft>
                <a:spcPts val="0"/>
              </a:spcAft>
              <a:buSzPts val="1300"/>
              <a:buChar char="●"/>
            </a:pPr>
            <a:r>
              <a:rPr lang="id"/>
              <a:t>Semua function escape bisa diliat disini :</a:t>
            </a:r>
            <a:endParaRPr/>
          </a:p>
          <a:p>
            <a:pPr indent="-311150" lvl="0" marL="457200" rtl="0" algn="l">
              <a:spcBef>
                <a:spcPts val="0"/>
              </a:spcBef>
              <a:spcAft>
                <a:spcPts val="0"/>
              </a:spcAft>
              <a:buSzPts val="1300"/>
              <a:buChar char="●"/>
            </a:pPr>
            <a:r>
              <a:rPr lang="id" u="sng">
                <a:solidFill>
                  <a:schemeClr val="hlink"/>
                </a:solidFill>
                <a:hlinkClick r:id="rId3"/>
              </a:rPr>
              <a:t>https://github.com/golang/go/blob/master/src/html/template/escape.go</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https://golang.org/pkg/html/template/#hdr-Contexts</a:t>
            </a:r>
            <a:r>
              <a:rPr lang="id"/>
              <a:t>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a:t>
            </a:r>
            <a:endParaRPr/>
          </a:p>
        </p:txBody>
      </p:sp>
      <p:pic>
        <p:nvPicPr>
          <p:cNvPr id="1087" name="Google Shape;1087;p182"/>
          <p:cNvPicPr preferRelativeResize="0"/>
          <p:nvPr/>
        </p:nvPicPr>
        <p:blipFill>
          <a:blip r:embed="rId3">
            <a:alphaModFix/>
          </a:blip>
          <a:stretch>
            <a:fillRect/>
          </a:stretch>
        </p:blipFill>
        <p:spPr>
          <a:xfrm>
            <a:off x="152400" y="2006250"/>
            <a:ext cx="6025360" cy="298484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Auto Escape</a:t>
            </a:r>
            <a:endParaRPr/>
          </a:p>
        </p:txBody>
      </p:sp>
      <p:pic>
        <p:nvPicPr>
          <p:cNvPr id="1093" name="Google Shape;1093;p183"/>
          <p:cNvPicPr preferRelativeResize="0"/>
          <p:nvPr/>
        </p:nvPicPr>
        <p:blipFill>
          <a:blip r:embed="rId3">
            <a:alphaModFix/>
          </a:blip>
          <a:stretch>
            <a:fillRect/>
          </a:stretch>
        </p:blipFill>
        <p:spPr>
          <a:xfrm>
            <a:off x="152400" y="2006250"/>
            <a:ext cx="8839200" cy="21390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Client dan Server</a:t>
            </a:r>
            <a:endParaRPr/>
          </a:p>
        </p:txBody>
      </p:sp>
      <p:pic>
        <p:nvPicPr>
          <p:cNvPr id="255" name="Google Shape;255;p40"/>
          <p:cNvPicPr preferRelativeResize="0"/>
          <p:nvPr/>
        </p:nvPicPr>
        <p:blipFill>
          <a:blip r:embed="rId3">
            <a:alphaModFix/>
          </a:blip>
          <a:stretch>
            <a:fillRect/>
          </a:stretch>
        </p:blipFill>
        <p:spPr>
          <a:xfrm>
            <a:off x="152400" y="2006250"/>
            <a:ext cx="8839201" cy="2790872"/>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Mematikan Auto Escape</a:t>
            </a:r>
            <a:endParaRPr/>
          </a:p>
        </p:txBody>
      </p:sp>
      <p:sp>
        <p:nvSpPr>
          <p:cNvPr id="1099" name="Google Shape;1099;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mau, auto escape juga bisa kita matikan</a:t>
            </a:r>
            <a:endParaRPr/>
          </a:p>
          <a:p>
            <a:pPr indent="-311150" lvl="0" marL="457200" rtl="0" algn="l">
              <a:spcBef>
                <a:spcPts val="0"/>
              </a:spcBef>
              <a:spcAft>
                <a:spcPts val="0"/>
              </a:spcAft>
              <a:buSzPts val="1300"/>
              <a:buChar char="●"/>
            </a:pPr>
            <a:r>
              <a:rPr lang="id"/>
              <a:t>Namun, kita perlu memberi tahu template secara eksplisit ketika kita menambahkan template data</a:t>
            </a:r>
            <a:endParaRPr/>
          </a:p>
          <a:p>
            <a:pPr indent="-311150" lvl="0" marL="457200" rtl="0" algn="l">
              <a:spcBef>
                <a:spcPts val="0"/>
              </a:spcBef>
              <a:spcAft>
                <a:spcPts val="0"/>
              </a:spcAft>
              <a:buSzPts val="1300"/>
              <a:buChar char="●"/>
            </a:pPr>
            <a:r>
              <a:rPr lang="id"/>
              <a:t>Kita bisa menggunakan data </a:t>
            </a:r>
            <a:endParaRPr/>
          </a:p>
          <a:p>
            <a:pPr indent="-311150" lvl="0" marL="457200" rtl="0" algn="l">
              <a:spcBef>
                <a:spcPts val="0"/>
              </a:spcBef>
              <a:spcAft>
                <a:spcPts val="0"/>
              </a:spcAft>
              <a:buSzPts val="1300"/>
              <a:buChar char="●"/>
            </a:pPr>
            <a:r>
              <a:rPr lang="id"/>
              <a:t>template.HTML , jika ini adalah data html</a:t>
            </a:r>
            <a:endParaRPr/>
          </a:p>
          <a:p>
            <a:pPr indent="-311150" lvl="0" marL="457200" rtl="0" algn="l">
              <a:spcBef>
                <a:spcPts val="0"/>
              </a:spcBef>
              <a:spcAft>
                <a:spcPts val="0"/>
              </a:spcAft>
              <a:buSzPts val="1300"/>
              <a:buChar char="●"/>
            </a:pPr>
            <a:r>
              <a:rPr lang="id"/>
              <a:t>template.CSS, jika ini adalah data css</a:t>
            </a:r>
            <a:endParaRPr/>
          </a:p>
          <a:p>
            <a:pPr indent="-311150" lvl="0" marL="457200" rtl="0" algn="l">
              <a:spcBef>
                <a:spcPts val="0"/>
              </a:spcBef>
              <a:spcAft>
                <a:spcPts val="0"/>
              </a:spcAft>
              <a:buSzPts val="1300"/>
              <a:buChar char="●"/>
            </a:pPr>
            <a:r>
              <a:rPr lang="id"/>
              <a:t>template.JS, jika ini adalah data javascript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Mematikan Auto Escape</a:t>
            </a:r>
            <a:endParaRPr/>
          </a:p>
        </p:txBody>
      </p:sp>
      <p:pic>
        <p:nvPicPr>
          <p:cNvPr id="1105" name="Google Shape;1105;p185"/>
          <p:cNvPicPr preferRelativeResize="0"/>
          <p:nvPr/>
        </p:nvPicPr>
        <p:blipFill>
          <a:blip r:embed="rId3">
            <a:alphaModFix/>
          </a:blip>
          <a:stretch>
            <a:fillRect/>
          </a:stretch>
        </p:blipFill>
        <p:spPr>
          <a:xfrm>
            <a:off x="152400" y="2006250"/>
            <a:ext cx="8839204" cy="18861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XSS (Cross Site Scripting)</a:t>
            </a:r>
            <a:endParaRPr/>
          </a:p>
        </p:txBody>
      </p:sp>
      <p:sp>
        <p:nvSpPr>
          <p:cNvPr id="1111" name="Google Shape;1111;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mematikan fitur auto escape, bisa dipastikan masalah XSS akan mengintai kita</a:t>
            </a:r>
            <a:endParaRPr/>
          </a:p>
          <a:p>
            <a:pPr indent="-311150" lvl="0" marL="457200" rtl="0" algn="l">
              <a:spcBef>
                <a:spcPts val="0"/>
              </a:spcBef>
              <a:spcAft>
                <a:spcPts val="0"/>
              </a:spcAft>
              <a:buSzPts val="1300"/>
              <a:buChar char="●"/>
            </a:pPr>
            <a:r>
              <a:rPr lang="id"/>
              <a:t>Jadi pastikan kita benar-benar percaya terhadap sumber data yang kita matikan auto escape nya</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XSS</a:t>
            </a:r>
            <a:endParaRPr/>
          </a:p>
        </p:txBody>
      </p:sp>
      <p:pic>
        <p:nvPicPr>
          <p:cNvPr id="1117" name="Google Shape;1117;p187"/>
          <p:cNvPicPr preferRelativeResize="0"/>
          <p:nvPr/>
        </p:nvPicPr>
        <p:blipFill>
          <a:blip r:embed="rId3">
            <a:alphaModFix/>
          </a:blip>
          <a:stretch>
            <a:fillRect/>
          </a:stretch>
        </p:blipFill>
        <p:spPr>
          <a:xfrm>
            <a:off x="152400" y="2006250"/>
            <a:ext cx="8839201" cy="199850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
        <p:nvSpPr>
          <p:cNvPr id="1128" name="Google Shape;1128;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website, kadang kita butuh melakukan redirect</a:t>
            </a:r>
            <a:endParaRPr/>
          </a:p>
          <a:p>
            <a:pPr indent="-311150" lvl="0" marL="457200" rtl="0" algn="l">
              <a:spcBef>
                <a:spcPts val="0"/>
              </a:spcBef>
              <a:spcAft>
                <a:spcPts val="0"/>
              </a:spcAft>
              <a:buSzPts val="1300"/>
              <a:buChar char="●"/>
            </a:pPr>
            <a:r>
              <a:rPr lang="id"/>
              <a:t>Misal setelah selesai login, kita lakukan redirect ke halaman dashboard</a:t>
            </a:r>
            <a:endParaRPr/>
          </a:p>
          <a:p>
            <a:pPr indent="-311150" lvl="0" marL="457200" rtl="0" algn="l">
              <a:spcBef>
                <a:spcPts val="0"/>
              </a:spcBef>
              <a:spcAft>
                <a:spcPts val="0"/>
              </a:spcAft>
              <a:buSzPts val="1300"/>
              <a:buChar char="●"/>
            </a:pPr>
            <a:r>
              <a:rPr lang="id"/>
              <a:t>Redirect sendiri sebenarnya sudah standard di HTTP </a:t>
            </a:r>
            <a:r>
              <a:rPr lang="id" u="sng">
                <a:solidFill>
                  <a:schemeClr val="hlink"/>
                </a:solidFill>
                <a:hlinkClick r:id="rId3"/>
              </a:rPr>
              <a:t>https://developer.mozilla.org/en-US/docs/Web/HTTP/Redirections</a:t>
            </a:r>
            <a:r>
              <a:rPr lang="id"/>
              <a:t> </a:t>
            </a:r>
            <a:endParaRPr/>
          </a:p>
          <a:p>
            <a:pPr indent="-311150" lvl="0" marL="457200" rtl="0" algn="l">
              <a:spcBef>
                <a:spcPts val="0"/>
              </a:spcBef>
              <a:spcAft>
                <a:spcPts val="0"/>
              </a:spcAft>
              <a:buSzPts val="1300"/>
              <a:buChar char="●"/>
            </a:pPr>
            <a:r>
              <a:rPr lang="id"/>
              <a:t>Kita hanya perlu membuat response code 3xx dan menambah header Location</a:t>
            </a:r>
            <a:endParaRPr/>
          </a:p>
          <a:p>
            <a:pPr indent="-311150" lvl="0" marL="457200" rtl="0" algn="l">
              <a:spcBef>
                <a:spcPts val="0"/>
              </a:spcBef>
              <a:spcAft>
                <a:spcPts val="0"/>
              </a:spcAft>
              <a:buSzPts val="1300"/>
              <a:buChar char="●"/>
            </a:pPr>
            <a:r>
              <a:rPr lang="id"/>
              <a:t>Namun untungnya di Go-Lang, ada function yang bisa kita gunakan untuk mempermudah ini</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Redirect</a:t>
            </a:r>
            <a:endParaRPr/>
          </a:p>
        </p:txBody>
      </p:sp>
      <p:pic>
        <p:nvPicPr>
          <p:cNvPr id="1134" name="Google Shape;1134;p190"/>
          <p:cNvPicPr preferRelativeResize="0"/>
          <p:nvPr/>
        </p:nvPicPr>
        <p:blipFill>
          <a:blip r:embed="rId3">
            <a:alphaModFix/>
          </a:blip>
          <a:stretch>
            <a:fillRect/>
          </a:stretch>
        </p:blipFill>
        <p:spPr>
          <a:xfrm>
            <a:off x="152400" y="2006250"/>
            <a:ext cx="8839204" cy="225727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Mencoba Redirect</a:t>
            </a:r>
            <a:endParaRPr/>
          </a:p>
        </p:txBody>
      </p:sp>
      <p:pic>
        <p:nvPicPr>
          <p:cNvPr id="1140" name="Google Shape;1140;p191"/>
          <p:cNvPicPr preferRelativeResize="0"/>
          <p:nvPr/>
        </p:nvPicPr>
        <p:blipFill>
          <a:blip r:embed="rId3">
            <a:alphaModFix/>
          </a:blip>
          <a:stretch>
            <a:fillRect/>
          </a:stretch>
        </p:blipFill>
        <p:spPr>
          <a:xfrm>
            <a:off x="152400" y="2006250"/>
            <a:ext cx="8522532" cy="29848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
        <p:nvSpPr>
          <p:cNvPr id="1151" name="Google Shape;1151;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web, selain menerima input data berupa form dan query param, kadang kita juga menerima input data berupa file dari client</a:t>
            </a:r>
            <a:endParaRPr/>
          </a:p>
          <a:p>
            <a:pPr indent="-311150" lvl="0" marL="457200" rtl="0" algn="l">
              <a:spcBef>
                <a:spcPts val="0"/>
              </a:spcBef>
              <a:spcAft>
                <a:spcPts val="0"/>
              </a:spcAft>
              <a:buSzPts val="1300"/>
              <a:buChar char="●"/>
            </a:pPr>
            <a:r>
              <a:rPr lang="id"/>
              <a:t>Go-Lang Web sudah memiliki fitur untuk management upload file </a:t>
            </a:r>
            <a:endParaRPr/>
          </a:p>
          <a:p>
            <a:pPr indent="-311150" lvl="0" marL="457200" rtl="0" algn="l">
              <a:spcBef>
                <a:spcPts val="0"/>
              </a:spcBef>
              <a:spcAft>
                <a:spcPts val="0"/>
              </a:spcAft>
              <a:buSzPts val="1300"/>
              <a:buChar char="●"/>
            </a:pPr>
            <a:r>
              <a:rPr lang="id"/>
              <a:t>Hal ini memudahkan kita ketika butuh membuat web yang menerima input file upload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Tugas Client dan Server</a:t>
            </a:r>
            <a:endParaRPr/>
          </a:p>
        </p:txBody>
      </p:sp>
      <p:sp>
        <p:nvSpPr>
          <p:cNvPr id="261" name="Google Shape;261;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Aplikasi Client bertugas mengirim request ke Server, dan menerima response dari Server</a:t>
            </a:r>
            <a:endParaRPr/>
          </a:p>
          <a:p>
            <a:pPr indent="-311150" lvl="0" marL="457200" rtl="0" algn="l">
              <a:spcBef>
                <a:spcPts val="0"/>
              </a:spcBef>
              <a:spcAft>
                <a:spcPts val="0"/>
              </a:spcAft>
              <a:buSzPts val="1300"/>
              <a:buChar char="●"/>
            </a:pPr>
            <a:r>
              <a:rPr lang="id"/>
              <a:t>Sedangkan, aplikasi Server bertugas menerima request dari Client, memproses data, dan mengembalikan hasil proses data ke Client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MultiPart</a:t>
            </a:r>
            <a:endParaRPr/>
          </a:p>
        </p:txBody>
      </p:sp>
      <p:sp>
        <p:nvSpPr>
          <p:cNvPr id="1157" name="Google Shape;1157;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ingin menerima upload file, kita perlu melakukan parsing terlebih dahulu menggunakan Request.ParseMultipartForm(size), atau kita bisa langsung ambil data file nya menggunakan Request.FormFile(name), di dalam nya secara otomatis melakukan parsing terlebih dahulu</a:t>
            </a:r>
            <a:endParaRPr/>
          </a:p>
          <a:p>
            <a:pPr indent="-311150" lvl="0" marL="457200" rtl="0" algn="l">
              <a:spcBef>
                <a:spcPts val="0"/>
              </a:spcBef>
              <a:spcAft>
                <a:spcPts val="0"/>
              </a:spcAft>
              <a:buSzPts val="1300"/>
              <a:buChar char="●"/>
            </a:pPr>
            <a:r>
              <a:rPr lang="id"/>
              <a:t>Hasilnya merupakan data-data yang terdapat pada package multipart, seperti multipart.File sebagai representasi file nya, dan multipart.FileHeader sebagai informasi file nya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Form Upload</a:t>
            </a:r>
            <a:endParaRPr/>
          </a:p>
        </p:txBody>
      </p:sp>
      <p:pic>
        <p:nvPicPr>
          <p:cNvPr id="1163" name="Google Shape;1163;p195"/>
          <p:cNvPicPr preferRelativeResize="0"/>
          <p:nvPr/>
        </p:nvPicPr>
        <p:blipFill>
          <a:blip r:embed="rId3">
            <a:alphaModFix/>
          </a:blip>
          <a:stretch>
            <a:fillRect/>
          </a:stretch>
        </p:blipFill>
        <p:spPr>
          <a:xfrm>
            <a:off x="152400" y="2006250"/>
            <a:ext cx="6492049" cy="29848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Display Form Upload</a:t>
            </a:r>
            <a:endParaRPr/>
          </a:p>
        </p:txBody>
      </p:sp>
      <p:pic>
        <p:nvPicPr>
          <p:cNvPr id="1169" name="Google Shape;1169;p196"/>
          <p:cNvPicPr preferRelativeResize="0"/>
          <p:nvPr/>
        </p:nvPicPr>
        <p:blipFill>
          <a:blip r:embed="rId3">
            <a:alphaModFix/>
          </a:blip>
          <a:stretch>
            <a:fillRect/>
          </a:stretch>
        </p:blipFill>
        <p:spPr>
          <a:xfrm>
            <a:off x="152400" y="2006250"/>
            <a:ext cx="8839204" cy="220504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Upload Handler</a:t>
            </a:r>
            <a:endParaRPr/>
          </a:p>
        </p:txBody>
      </p:sp>
      <p:pic>
        <p:nvPicPr>
          <p:cNvPr id="1175" name="Google Shape;1175;p197"/>
          <p:cNvPicPr preferRelativeResize="0"/>
          <p:nvPr/>
        </p:nvPicPr>
        <p:blipFill>
          <a:blip r:embed="rId3">
            <a:alphaModFix/>
          </a:blip>
          <a:stretch>
            <a:fillRect/>
          </a:stretch>
        </p:blipFill>
        <p:spPr>
          <a:xfrm>
            <a:off x="152400" y="2006250"/>
            <a:ext cx="8585636"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Upload Handler</a:t>
            </a:r>
            <a:endParaRPr/>
          </a:p>
        </p:txBody>
      </p:sp>
      <p:pic>
        <p:nvPicPr>
          <p:cNvPr id="1181" name="Google Shape;1181;p198"/>
          <p:cNvPicPr preferRelativeResize="0"/>
          <p:nvPr/>
        </p:nvPicPr>
        <p:blipFill>
          <a:blip r:embed="rId3">
            <a:alphaModFix/>
          </a:blip>
          <a:stretch>
            <a:fillRect/>
          </a:stretch>
        </p:blipFill>
        <p:spPr>
          <a:xfrm>
            <a:off x="152400" y="2006250"/>
            <a:ext cx="7241167" cy="298484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Upload</a:t>
            </a:r>
            <a:endParaRPr/>
          </a:p>
        </p:txBody>
      </p:sp>
      <p:pic>
        <p:nvPicPr>
          <p:cNvPr id="1187" name="Google Shape;1187;p199"/>
          <p:cNvPicPr preferRelativeResize="0"/>
          <p:nvPr/>
        </p:nvPicPr>
        <p:blipFill>
          <a:blip r:embed="rId3">
            <a:alphaModFix/>
          </a:blip>
          <a:stretch>
            <a:fillRect/>
          </a:stretch>
        </p:blipFill>
        <p:spPr>
          <a:xfrm>
            <a:off x="152400" y="2006250"/>
            <a:ext cx="8839204" cy="26068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Upload</a:t>
            </a:r>
            <a:endParaRPr/>
          </a:p>
        </p:txBody>
      </p:sp>
      <p:pic>
        <p:nvPicPr>
          <p:cNvPr id="1193" name="Google Shape;1193;p200"/>
          <p:cNvPicPr preferRelativeResize="0"/>
          <p:nvPr/>
        </p:nvPicPr>
        <p:blipFill>
          <a:blip r:embed="rId3">
            <a:alphaModFix/>
          </a:blip>
          <a:stretch>
            <a:fillRect/>
          </a:stretch>
        </p:blipFill>
        <p:spPr>
          <a:xfrm>
            <a:off x="152400" y="2006250"/>
            <a:ext cx="7519032" cy="29848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
        <p:nvSpPr>
          <p:cNvPr id="1204" name="Google Shape;1204;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upload file, kadang kita ingin membuat halaman website yang digunakan untuk download sesuatu</a:t>
            </a:r>
            <a:endParaRPr/>
          </a:p>
          <a:p>
            <a:pPr indent="-311150" lvl="0" marL="457200" rtl="0" algn="l">
              <a:spcBef>
                <a:spcPts val="0"/>
              </a:spcBef>
              <a:spcAft>
                <a:spcPts val="0"/>
              </a:spcAft>
              <a:buSzPts val="1300"/>
              <a:buChar char="●"/>
            </a:pPr>
            <a:r>
              <a:rPr lang="id"/>
              <a:t>Sebenarnya di Go-Lang sudah disediakan menggunakan FileServer dan ServeFile</a:t>
            </a:r>
            <a:endParaRPr/>
          </a:p>
          <a:p>
            <a:pPr indent="-311150" lvl="0" marL="457200" rtl="0" algn="l">
              <a:spcBef>
                <a:spcPts val="0"/>
              </a:spcBef>
              <a:spcAft>
                <a:spcPts val="0"/>
              </a:spcAft>
              <a:buSzPts val="1300"/>
              <a:buChar char="●"/>
            </a:pPr>
            <a:r>
              <a:rPr lang="id"/>
              <a:t>Dan jika kita ingin memaksa file di download (tanpa di render oleh browser, kita bisa menggunakan header Content-Disposition)</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https://developer.mozilla.org/en-US/docs/Web/HTTP/Headers/Content-Disposition</a:t>
            </a:r>
            <a:r>
              <a:rPr lang="id"/>
              <a:t>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Download File</a:t>
            </a:r>
            <a:endParaRPr/>
          </a:p>
        </p:txBody>
      </p:sp>
      <p:pic>
        <p:nvPicPr>
          <p:cNvPr id="1210" name="Google Shape;1210;p203"/>
          <p:cNvPicPr preferRelativeResize="0"/>
          <p:nvPr/>
        </p:nvPicPr>
        <p:blipFill>
          <a:blip r:embed="rId3">
            <a:alphaModFix/>
          </a:blip>
          <a:stretch>
            <a:fillRect/>
          </a:stretch>
        </p:blipFill>
        <p:spPr>
          <a:xfrm>
            <a:off x="152400" y="2006250"/>
            <a:ext cx="8839204" cy="27881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Client dan Server</a:t>
            </a:r>
            <a:endParaRPr/>
          </a:p>
        </p:txBody>
      </p:sp>
      <p:sp>
        <p:nvSpPr>
          <p:cNvPr id="267" name="Google Shape;26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Perubahan aplikasi bisa dilakukan dengan mudah di server, tanpa harus membuat perubahan di client, apalagi jika client nya di lokasi yang sulit dijangkau</a:t>
            </a:r>
            <a:endParaRPr/>
          </a:p>
          <a:p>
            <a:pPr indent="-311150" lvl="0" marL="457200" rtl="0" algn="l">
              <a:spcBef>
                <a:spcPts val="0"/>
              </a:spcBef>
              <a:spcAft>
                <a:spcPts val="0"/>
              </a:spcAft>
              <a:buSzPts val="1300"/>
              <a:buChar char="●"/>
            </a:pPr>
            <a:r>
              <a:rPr lang="id"/>
              <a:t>Bisa digunakan oleh banyak client pada saat yang bersamaan, walaupun server tidak banyak</a:t>
            </a:r>
            <a:endParaRPr/>
          </a:p>
          <a:p>
            <a:pPr indent="-311150" lvl="0" marL="457200" rtl="0" algn="l">
              <a:spcBef>
                <a:spcPts val="0"/>
              </a:spcBef>
              <a:spcAft>
                <a:spcPts val="0"/>
              </a:spcAft>
              <a:buSzPts val="1300"/>
              <a:buChar char="●"/>
            </a:pPr>
            <a:r>
              <a:rPr lang="id"/>
              <a:t>Bisa diakses dari mana saja, asal terhubung satu jaringan dengan server</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a:t>
            </a:r>
            <a:endParaRPr/>
          </a:p>
        </p:txBody>
      </p:sp>
      <p:sp>
        <p:nvSpPr>
          <p:cNvPr id="1221" name="Google Shape;1221;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pembuatan web, ada konsep yang bernama middleware atau filter atau interceptor</a:t>
            </a:r>
            <a:endParaRPr/>
          </a:p>
          <a:p>
            <a:pPr indent="-311150" lvl="0" marL="457200" rtl="0" algn="l">
              <a:spcBef>
                <a:spcPts val="0"/>
              </a:spcBef>
              <a:spcAft>
                <a:spcPts val="0"/>
              </a:spcAft>
              <a:buSzPts val="1300"/>
              <a:buChar char="●"/>
            </a:pPr>
            <a:r>
              <a:rPr lang="id"/>
              <a:t>Middleware adalah sebuah fitur dimana kita bisa menambahkan kode sebelum dan setelah sebuah handler di eksekusi</a:t>
            </a:r>
            <a:endParaRPr/>
          </a:p>
          <a:p>
            <a:pPr indent="0" lvl="0" marL="0" rtl="0" algn="l">
              <a:spcBef>
                <a:spcPts val="1600"/>
              </a:spcBef>
              <a:spcAft>
                <a:spcPts val="160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Middleware</a:t>
            </a:r>
            <a:endParaRPr/>
          </a:p>
        </p:txBody>
      </p:sp>
      <p:pic>
        <p:nvPicPr>
          <p:cNvPr id="1227" name="Google Shape;1227;p206"/>
          <p:cNvPicPr preferRelativeResize="0"/>
          <p:nvPr/>
        </p:nvPicPr>
        <p:blipFill>
          <a:blip r:embed="rId3">
            <a:alphaModFix/>
          </a:blip>
          <a:stretch>
            <a:fillRect/>
          </a:stretch>
        </p:blipFill>
        <p:spPr>
          <a:xfrm>
            <a:off x="1610288" y="2006250"/>
            <a:ext cx="5923425" cy="298485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 di Go-Lang web</a:t>
            </a:r>
            <a:endParaRPr/>
          </a:p>
        </p:txBody>
      </p:sp>
      <p:sp>
        <p:nvSpPr>
          <p:cNvPr id="1233" name="Google Shape;1233;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Sayangnya, di Go-Lang web tidak ada middleware</a:t>
            </a:r>
            <a:endParaRPr/>
          </a:p>
          <a:p>
            <a:pPr indent="-311150" lvl="0" marL="457200" rtl="0" algn="l">
              <a:spcBef>
                <a:spcPts val="0"/>
              </a:spcBef>
              <a:spcAft>
                <a:spcPts val="0"/>
              </a:spcAft>
              <a:buSzPts val="1300"/>
              <a:buChar char="●"/>
            </a:pPr>
            <a:r>
              <a:rPr lang="id"/>
              <a:t>Namun karena struktur handler yang baik menggunakan interface, kita bisa membuat middleware sendiri menggunakan handler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Log Middleware</a:t>
            </a:r>
            <a:endParaRPr/>
          </a:p>
        </p:txBody>
      </p:sp>
      <p:pic>
        <p:nvPicPr>
          <p:cNvPr id="1239" name="Google Shape;1239;p208"/>
          <p:cNvPicPr preferRelativeResize="0"/>
          <p:nvPr/>
        </p:nvPicPr>
        <p:blipFill>
          <a:blip r:embed="rId3">
            <a:alphaModFix/>
          </a:blip>
          <a:stretch>
            <a:fillRect/>
          </a:stretch>
        </p:blipFill>
        <p:spPr>
          <a:xfrm>
            <a:off x="152400" y="2006250"/>
            <a:ext cx="8839198" cy="2720607"/>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Log Middleware</a:t>
            </a:r>
            <a:endParaRPr/>
          </a:p>
        </p:txBody>
      </p:sp>
      <p:pic>
        <p:nvPicPr>
          <p:cNvPr id="1245" name="Google Shape;1245;p209"/>
          <p:cNvPicPr preferRelativeResize="0"/>
          <p:nvPr/>
        </p:nvPicPr>
        <p:blipFill>
          <a:blip r:embed="rId3">
            <a:alphaModFix/>
          </a:blip>
          <a:stretch>
            <a:fillRect/>
          </a:stretch>
        </p:blipFill>
        <p:spPr>
          <a:xfrm>
            <a:off x="152400" y="2006250"/>
            <a:ext cx="7462125" cy="298485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Handler</a:t>
            </a:r>
            <a:endParaRPr/>
          </a:p>
        </p:txBody>
      </p:sp>
      <p:sp>
        <p:nvSpPr>
          <p:cNvPr id="1251" name="Google Shape;1251;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middleware juga biasa digunakan untuk melakukan error handler</a:t>
            </a:r>
            <a:endParaRPr/>
          </a:p>
          <a:p>
            <a:pPr indent="-311150" lvl="0" marL="457200" rtl="0" algn="l">
              <a:spcBef>
                <a:spcPts val="0"/>
              </a:spcBef>
              <a:spcAft>
                <a:spcPts val="0"/>
              </a:spcAft>
              <a:buSzPts val="1300"/>
              <a:buChar char="●"/>
            </a:pPr>
            <a:r>
              <a:rPr lang="id"/>
              <a:t>Hal ini sehingga jika terjadi panic di Handler, kita bisa melakukan recover di middleware, dan mengubah panic tersebut menjadi error response</a:t>
            </a:r>
            <a:endParaRPr/>
          </a:p>
          <a:p>
            <a:pPr indent="-311150" lvl="0" marL="457200" rtl="0" algn="l">
              <a:spcBef>
                <a:spcPts val="0"/>
              </a:spcBef>
              <a:spcAft>
                <a:spcPts val="0"/>
              </a:spcAft>
              <a:buSzPts val="1300"/>
              <a:buChar char="●"/>
            </a:pPr>
            <a:r>
              <a:rPr lang="id"/>
              <a:t>Dengan ini, kita bisa menjaga aplikasi kita tidak berhenti berjalan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Handler Middleware</a:t>
            </a:r>
            <a:endParaRPr/>
          </a:p>
        </p:txBody>
      </p:sp>
      <p:pic>
        <p:nvPicPr>
          <p:cNvPr id="1257" name="Google Shape;1257;p211"/>
          <p:cNvPicPr preferRelativeResize="0"/>
          <p:nvPr/>
        </p:nvPicPr>
        <p:blipFill>
          <a:blip r:embed="rId3">
            <a:alphaModFix/>
          </a:blip>
          <a:stretch>
            <a:fillRect/>
          </a:stretch>
        </p:blipFill>
        <p:spPr>
          <a:xfrm>
            <a:off x="152400" y="2006250"/>
            <a:ext cx="6838304" cy="2984849"/>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Error Handler Middleware</a:t>
            </a:r>
            <a:endParaRPr/>
          </a:p>
        </p:txBody>
      </p:sp>
      <p:pic>
        <p:nvPicPr>
          <p:cNvPr id="1263" name="Google Shape;1263;p212"/>
          <p:cNvPicPr preferRelativeResize="0"/>
          <p:nvPr/>
        </p:nvPicPr>
        <p:blipFill>
          <a:blip r:embed="rId3">
            <a:alphaModFix/>
          </a:blip>
          <a:stretch>
            <a:fillRect/>
          </a:stretch>
        </p:blipFill>
        <p:spPr>
          <a:xfrm>
            <a:off x="152400" y="2006250"/>
            <a:ext cx="8484408" cy="29848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Routing Library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Client dan Server</a:t>
            </a:r>
            <a:endParaRPr/>
          </a:p>
        </p:txBody>
      </p:sp>
      <p:sp>
        <p:nvSpPr>
          <p:cNvPr id="273" name="Google Shape;273;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salah satu contoh arsitektur client server</a:t>
            </a:r>
            <a:endParaRPr/>
          </a:p>
          <a:p>
            <a:pPr indent="-311150" lvl="0" marL="457200" rtl="0" algn="l">
              <a:spcBef>
                <a:spcPts val="0"/>
              </a:spcBef>
              <a:spcAft>
                <a:spcPts val="0"/>
              </a:spcAft>
              <a:buSzPts val="1300"/>
              <a:buChar char="●"/>
            </a:pPr>
            <a:r>
              <a:rPr lang="id"/>
              <a:t>Aplikasi yang bertugas sebagai Client adalah Web Browser (Chrome, Firefox, Opera, Edge dan lain-lain)</a:t>
            </a:r>
            <a:endParaRPr/>
          </a:p>
          <a:p>
            <a:pPr indent="-311150" lvl="0" marL="457200" rtl="0" algn="l">
              <a:spcBef>
                <a:spcPts val="0"/>
              </a:spcBef>
              <a:spcAft>
                <a:spcPts val="0"/>
              </a:spcAft>
              <a:buSzPts val="1300"/>
              <a:buChar char="●"/>
            </a:pPr>
            <a:r>
              <a:rPr lang="id"/>
              <a:t>Aplikasi yang bertugas sebagai Server adalah Web Server, dimana di dalam web server terdapat kode program Web kita</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Routing Library</a:t>
            </a:r>
            <a:endParaRPr/>
          </a:p>
        </p:txBody>
      </p:sp>
      <p:sp>
        <p:nvSpPr>
          <p:cNvPr id="1274" name="Google Shape;1274;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Go-Lang sudah menyediakan ServeMux sebagai handler yang bisa menghandle beberapa endpoint atau istilahnya adalah routing</a:t>
            </a:r>
            <a:endParaRPr/>
          </a:p>
          <a:p>
            <a:pPr indent="-311150" lvl="0" marL="457200" rtl="0" algn="l">
              <a:spcBef>
                <a:spcPts val="0"/>
              </a:spcBef>
              <a:spcAft>
                <a:spcPts val="0"/>
              </a:spcAft>
              <a:buSzPts val="1300"/>
              <a:buChar char="●"/>
            </a:pPr>
            <a:r>
              <a:rPr lang="id"/>
              <a:t>Tapi kebanyakan programmer Go-Lang biasanya akan menggunakan library untuk melakukan routing</a:t>
            </a:r>
            <a:endParaRPr/>
          </a:p>
          <a:p>
            <a:pPr indent="-311150" lvl="0" marL="457200" rtl="0" algn="l">
              <a:spcBef>
                <a:spcPts val="0"/>
              </a:spcBef>
              <a:spcAft>
                <a:spcPts val="0"/>
              </a:spcAft>
              <a:buSzPts val="1300"/>
              <a:buChar char="●"/>
            </a:pPr>
            <a:r>
              <a:rPr lang="id"/>
              <a:t>Hal ini dikarenakan ServeMux tidak memiliki advanced fitur seperti path variable, auto binding parameter dan middleware</a:t>
            </a:r>
            <a:endParaRPr/>
          </a:p>
          <a:p>
            <a:pPr indent="-311150" lvl="0" marL="457200" rtl="0" algn="l">
              <a:spcBef>
                <a:spcPts val="0"/>
              </a:spcBef>
              <a:spcAft>
                <a:spcPts val="0"/>
              </a:spcAft>
              <a:buSzPts val="1300"/>
              <a:buChar char="●"/>
            </a:pPr>
            <a:r>
              <a:rPr lang="id"/>
              <a:t>Banyak </a:t>
            </a:r>
            <a:r>
              <a:rPr lang="id"/>
              <a:t>alternatif</a:t>
            </a:r>
            <a:r>
              <a:rPr lang="id"/>
              <a:t> lain yang bisa kita gunakan untuk library routing selain ServeMux</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Routing Library</a:t>
            </a:r>
            <a:endParaRPr/>
          </a:p>
        </p:txBody>
      </p:sp>
      <p:sp>
        <p:nvSpPr>
          <p:cNvPr id="1280" name="Google Shape;1280;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https://github.com/julienschmidt/httprouter</a:t>
            </a:r>
            <a:endParaRPr/>
          </a:p>
          <a:p>
            <a:pPr indent="-311150" lvl="0" marL="457200" rtl="0" algn="l">
              <a:spcBef>
                <a:spcPts val="0"/>
              </a:spcBef>
              <a:spcAft>
                <a:spcPts val="0"/>
              </a:spcAft>
              <a:buSzPts val="1300"/>
              <a:buChar char="●"/>
            </a:pPr>
            <a:r>
              <a:rPr lang="id" u="sng">
                <a:solidFill>
                  <a:schemeClr val="hlink"/>
                </a:solidFill>
                <a:hlinkClick r:id="rId4"/>
              </a:rPr>
              <a:t>https://github.com/gorilla/mux</a:t>
            </a:r>
            <a:endParaRPr/>
          </a:p>
          <a:p>
            <a:pPr indent="-311150" lvl="0" marL="457200" rtl="0" algn="l">
              <a:spcBef>
                <a:spcPts val="0"/>
              </a:spcBef>
              <a:spcAft>
                <a:spcPts val="0"/>
              </a:spcAft>
              <a:buSzPts val="1300"/>
              <a:buChar char="●"/>
            </a:pPr>
            <a:r>
              <a:rPr lang="id"/>
              <a:t>Dan masih banyak lagi : </a:t>
            </a:r>
            <a:r>
              <a:rPr lang="id" u="sng">
                <a:solidFill>
                  <a:schemeClr val="hlink"/>
                </a:solidFill>
                <a:hlinkClick r:id="rId5"/>
              </a:rPr>
              <a:t>https://github.com/julienschmidt/go-http-routing-benchmark</a:t>
            </a:r>
            <a:r>
              <a:rPr lang="id"/>
              <a:t>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Tutorial Routing Library</a:t>
            </a:r>
            <a:endParaRPr/>
          </a:p>
        </p:txBody>
      </p:sp>
      <p:sp>
        <p:nvSpPr>
          <p:cNvPr id="1286" name="Google Shape;1286;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Tutorial routing library tidak akan dibahas di course ini</a:t>
            </a:r>
            <a:endParaRPr/>
          </a:p>
          <a:p>
            <a:pPr indent="-311150" lvl="0" marL="457200" rtl="0" algn="l">
              <a:spcBef>
                <a:spcPts val="0"/>
              </a:spcBef>
              <a:spcAft>
                <a:spcPts val="0"/>
              </a:spcAft>
              <a:buSzPts val="1300"/>
              <a:buChar char="●"/>
            </a:pPr>
            <a:r>
              <a:rPr lang="id"/>
              <a:t>Course ini hanya fokus ke standard http package Go-Lang</a:t>
            </a:r>
            <a:endParaRPr/>
          </a:p>
          <a:p>
            <a:pPr indent="-311150" lvl="0" marL="457200" rtl="0" algn="l">
              <a:spcBef>
                <a:spcPts val="0"/>
              </a:spcBef>
              <a:spcAft>
                <a:spcPts val="0"/>
              </a:spcAft>
              <a:buSzPts val="1300"/>
              <a:buChar char="●"/>
            </a:pPr>
            <a:r>
              <a:rPr lang="id"/>
              <a:t>Routing Library akan dibahas di course terpisah</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2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297" name="Google Shape;1297;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RESTful API</a:t>
            </a:r>
            <a:endParaRPr/>
          </a:p>
          <a:p>
            <a:pPr indent="-311150" lvl="0" marL="457200" rtl="0" algn="l">
              <a:spcBef>
                <a:spcPts val="0"/>
              </a:spcBef>
              <a:spcAft>
                <a:spcPts val="0"/>
              </a:spcAft>
              <a:buSzPts val="1300"/>
              <a:buChar char="●"/>
            </a:pPr>
            <a:r>
              <a:rPr lang="id"/>
              <a:t>Go-Lang Deployment</a:t>
            </a:r>
            <a:endParaRPr/>
          </a:p>
          <a:p>
            <a:pPr indent="-311150" lvl="0" marL="457200" rtl="0" algn="l">
              <a:spcBef>
                <a:spcPts val="0"/>
              </a:spcBef>
              <a:spcAft>
                <a:spcPts val="0"/>
              </a:spcAft>
              <a:buSzPts val="1300"/>
              <a:buChar char="●"/>
            </a:pPr>
            <a:r>
              <a:rPr lang="id"/>
              <a:t>Go-Lang Docker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a:t>
            </a:r>
            <a:endParaRPr/>
          </a:p>
        </p:txBody>
      </p:sp>
      <p:sp>
        <p:nvSpPr>
          <p:cNvPr id="284" name="Google Shape;284;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saat ini populer dijadikan salah satu pilihan bahasa pemrograman untuk membuat Web, terutama Web API (Backend)</a:t>
            </a:r>
            <a:endParaRPr/>
          </a:p>
          <a:p>
            <a:pPr indent="-311150" lvl="0" marL="457200" rtl="0" algn="l">
              <a:spcBef>
                <a:spcPts val="0"/>
              </a:spcBef>
              <a:spcAft>
                <a:spcPts val="0"/>
              </a:spcAft>
              <a:buSzPts val="1300"/>
              <a:buChar char="●"/>
            </a:pPr>
            <a:r>
              <a:rPr lang="id"/>
              <a:t>Selain itu, di Go-Lang juga sudah disediakan package untuk membuat Web, bahkan di sertakan pula package untuk implementasi unit testing untuk Web</a:t>
            </a:r>
            <a:endParaRPr/>
          </a:p>
          <a:p>
            <a:pPr indent="-311150" lvl="0" marL="457200" rtl="0" algn="l">
              <a:spcBef>
                <a:spcPts val="0"/>
              </a:spcBef>
              <a:spcAft>
                <a:spcPts val="0"/>
              </a:spcAft>
              <a:buSzPts val="1300"/>
              <a:buChar char="●"/>
            </a:pPr>
            <a:r>
              <a:rPr lang="id"/>
              <a:t>Hal ini menjadikan pembuatan Web menggunakan Go-Lang lebih mudah, karena tidak butuh menggunakan library atau framework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Cara Kerja Go-Lang Web</a:t>
            </a:r>
            <a:endParaRPr/>
          </a:p>
        </p:txBody>
      </p:sp>
      <p:pic>
        <p:nvPicPr>
          <p:cNvPr id="290" name="Google Shape;290;p46"/>
          <p:cNvPicPr preferRelativeResize="0"/>
          <p:nvPr/>
        </p:nvPicPr>
        <p:blipFill>
          <a:blip r:embed="rId3">
            <a:alphaModFix/>
          </a:blip>
          <a:stretch>
            <a:fillRect/>
          </a:stretch>
        </p:blipFill>
        <p:spPr>
          <a:xfrm>
            <a:off x="152400" y="2006250"/>
            <a:ext cx="8621967"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Lang Web</a:t>
            </a:r>
            <a:endParaRPr/>
          </a:p>
        </p:txBody>
      </p:sp>
      <p:sp>
        <p:nvSpPr>
          <p:cNvPr id="296" name="Google Shape;29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id"/>
              <a:t>Web Browser akan melakukan HTTP Request ke Web Server</a:t>
            </a:r>
            <a:endParaRPr/>
          </a:p>
          <a:p>
            <a:pPr indent="-311150" lvl="0" marL="457200" rtl="0" algn="l">
              <a:spcBef>
                <a:spcPts val="0"/>
              </a:spcBef>
              <a:spcAft>
                <a:spcPts val="0"/>
              </a:spcAft>
              <a:buSzPts val="1300"/>
              <a:buAutoNum type="arabicPeriod"/>
            </a:pPr>
            <a:r>
              <a:rPr lang="id"/>
              <a:t>Golang menerima HTTP Request, lalu mengeksekusi request tersebut sesuai dengan yang diminta.</a:t>
            </a:r>
            <a:endParaRPr/>
          </a:p>
          <a:p>
            <a:pPr indent="-311150" lvl="0" marL="457200" rtl="0" algn="l">
              <a:spcBef>
                <a:spcPts val="0"/>
              </a:spcBef>
              <a:spcAft>
                <a:spcPts val="0"/>
              </a:spcAft>
              <a:buSzPts val="1300"/>
              <a:buAutoNum type="arabicPeriod"/>
            </a:pPr>
            <a:r>
              <a:rPr lang="id"/>
              <a:t>Setelah melakukan eksekusi request, Golang akan mengembalikan data dan di render sesuai dengan kebutuhannya, misal HTML, CSS, JavaScript dan lain-lain</a:t>
            </a:r>
            <a:endParaRPr/>
          </a:p>
          <a:p>
            <a:pPr indent="-311150" lvl="0" marL="457200" rtl="0" algn="l">
              <a:spcBef>
                <a:spcPts val="0"/>
              </a:spcBef>
              <a:spcAft>
                <a:spcPts val="0"/>
              </a:spcAft>
              <a:buSzPts val="1300"/>
              <a:buAutoNum type="arabicPeriod"/>
            </a:pPr>
            <a:r>
              <a:rPr lang="id"/>
              <a:t>Golang akan mengembalikan content hasil render tersebut tersebut sebagai HTTP Response ke Web Browser</a:t>
            </a:r>
            <a:endParaRPr/>
          </a:p>
          <a:p>
            <a:pPr indent="-311150" lvl="0" marL="457200" rtl="0" algn="l">
              <a:spcBef>
                <a:spcPts val="0"/>
              </a:spcBef>
              <a:spcAft>
                <a:spcPts val="0"/>
              </a:spcAft>
              <a:buSzPts val="1300"/>
              <a:buAutoNum type="arabicPeriod"/>
            </a:pPr>
            <a:r>
              <a:rPr lang="id"/>
              <a:t>Web Browser menerima content dari Web Server, lalu me-render content tersebut sesuai dengan tipe content nya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 net/http</a:t>
            </a:r>
            <a:endParaRPr/>
          </a:p>
        </p:txBody>
      </p:sp>
      <p:sp>
        <p:nvSpPr>
          <p:cNvPr id="302" name="Google Shape;302;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beberapa bahasa pemrograman lain, seperti Java misalnya, untuk membuat web biasanya dibutuhkan tambahan library atau framework</a:t>
            </a:r>
            <a:endParaRPr/>
          </a:p>
          <a:p>
            <a:pPr indent="-311150" lvl="0" marL="457200" rtl="0" algn="l">
              <a:spcBef>
                <a:spcPts val="0"/>
              </a:spcBef>
              <a:spcAft>
                <a:spcPts val="0"/>
              </a:spcAft>
              <a:buSzPts val="1300"/>
              <a:buChar char="●"/>
            </a:pPr>
            <a:r>
              <a:rPr lang="id"/>
              <a:t>Sedangkan di Go-Lang sudah disediakan package untuk membuat web bernama package net/http</a:t>
            </a:r>
            <a:endParaRPr/>
          </a:p>
          <a:p>
            <a:pPr indent="-311150" lvl="0" marL="457200" rtl="0" algn="l">
              <a:spcBef>
                <a:spcPts val="0"/>
              </a:spcBef>
              <a:spcAft>
                <a:spcPts val="0"/>
              </a:spcAft>
              <a:buSzPts val="1300"/>
              <a:buChar char="●"/>
            </a:pPr>
            <a:r>
              <a:rPr lang="id"/>
              <a:t>Sehingga untuk membuat web menggunakan Go-Lang, kita tidak butuh lagi library tambahan, kita bisa menggunakan package yang sudah tersedia</a:t>
            </a:r>
            <a:endParaRPr/>
          </a:p>
          <a:p>
            <a:pPr indent="-311150" lvl="0" marL="457200" rtl="0" algn="l">
              <a:spcBef>
                <a:spcPts val="0"/>
              </a:spcBef>
              <a:spcAft>
                <a:spcPts val="0"/>
              </a:spcAft>
              <a:buSzPts val="1300"/>
              <a:buChar char="●"/>
            </a:pPr>
            <a:r>
              <a:rPr lang="id"/>
              <a:t>Walaupun memang saat kita akan membuat web dalam skala besar, direkomendasikan menggunakan framework karena beberapa hal sudah dipermudah oleh web framework</a:t>
            </a:r>
            <a:endParaRPr/>
          </a:p>
          <a:p>
            <a:pPr indent="-311150" lvl="0" marL="457200" rtl="0" algn="l">
              <a:spcBef>
                <a:spcPts val="0"/>
              </a:spcBef>
              <a:spcAft>
                <a:spcPts val="0"/>
              </a:spcAft>
              <a:buSzPts val="1300"/>
              <a:buChar char="●"/>
            </a:pPr>
            <a:r>
              <a:rPr lang="id"/>
              <a:t>Namun pada course ini, kita akan fokus menggunakan package net/http untuk membuat web nya, karena semua framework web Go-Lang akan menggunakan net/http sebagai basis dasar framework nya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a:t>
            </a:r>
            <a:endParaRPr/>
          </a:p>
        </p:txBody>
      </p:sp>
      <p:sp>
        <p:nvSpPr>
          <p:cNvPr id="313" name="Google Shape;313;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 adalah struct yang terdapat di package net/http yang digunakan sebagai representasi Web Server di Go-Lang</a:t>
            </a:r>
            <a:endParaRPr/>
          </a:p>
          <a:p>
            <a:pPr indent="-311150" lvl="0" marL="457200" rtl="0" algn="l">
              <a:spcBef>
                <a:spcPts val="0"/>
              </a:spcBef>
              <a:spcAft>
                <a:spcPts val="0"/>
              </a:spcAft>
              <a:buSzPts val="1300"/>
              <a:buChar char="●"/>
            </a:pPr>
            <a:r>
              <a:rPr lang="id"/>
              <a:t>Untuk membuat web, kita wajib membuat Server</a:t>
            </a:r>
            <a:endParaRPr/>
          </a:p>
          <a:p>
            <a:pPr indent="-311150" lvl="0" marL="457200" rtl="0" algn="l">
              <a:spcBef>
                <a:spcPts val="0"/>
              </a:spcBef>
              <a:spcAft>
                <a:spcPts val="0"/>
              </a:spcAft>
              <a:buSzPts val="1300"/>
              <a:buChar char="●"/>
            </a:pPr>
            <a:r>
              <a:rPr lang="id"/>
              <a:t>Saat membuat data Server, ada beberapa hal yang perlu kita tentukan, seperti host dan juga port tempat dimana Web kita berjalan</a:t>
            </a:r>
            <a:endParaRPr/>
          </a:p>
          <a:p>
            <a:pPr indent="-311150" lvl="0" marL="457200" rtl="0" algn="l">
              <a:spcBef>
                <a:spcPts val="0"/>
              </a:spcBef>
              <a:spcAft>
                <a:spcPts val="0"/>
              </a:spcAft>
              <a:buSzPts val="1300"/>
              <a:buChar char="●"/>
            </a:pPr>
            <a:r>
              <a:rPr lang="id"/>
              <a:t>Setelah membuat Server, kita bisa menjalankan Server tersebut menggunakan function ListenAndServe()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a:t>
            </a:r>
            <a:endParaRPr/>
          </a:p>
        </p:txBody>
      </p:sp>
      <p:pic>
        <p:nvPicPr>
          <p:cNvPr id="319" name="Google Shape;319;p51"/>
          <p:cNvPicPr preferRelativeResize="0"/>
          <p:nvPr/>
        </p:nvPicPr>
        <p:blipFill>
          <a:blip r:embed="rId3">
            <a:alphaModFix/>
          </a:blip>
          <a:stretch>
            <a:fillRect/>
          </a:stretch>
        </p:blipFill>
        <p:spPr>
          <a:xfrm>
            <a:off x="152400" y="2006250"/>
            <a:ext cx="6269684"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a:t>
            </a:r>
            <a:endParaRPr/>
          </a:p>
        </p:txBody>
      </p:sp>
      <p:sp>
        <p:nvSpPr>
          <p:cNvPr id="330" name="Google Shape;330;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 hanya bertugas sebagai Web Server, sedangkan untuk menerima HTTP Request yang masuk ke Server, kita butuh yang namanya Handler</a:t>
            </a:r>
            <a:endParaRPr/>
          </a:p>
          <a:p>
            <a:pPr indent="-311150" lvl="0" marL="457200" rtl="0" algn="l">
              <a:spcBef>
                <a:spcPts val="0"/>
              </a:spcBef>
              <a:spcAft>
                <a:spcPts val="0"/>
              </a:spcAft>
              <a:buSzPts val="1300"/>
              <a:buChar char="●"/>
            </a:pPr>
            <a:r>
              <a:rPr lang="id"/>
              <a:t>Handler di Go-Lang di representasikan dalam interface, dimana dalam kontraknya terdapat sebuah function bernama ServeHTTP() yang digunakan sebagai function yang akan di eksekusi ketika menerima HTTP Request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HandlerFunc</a:t>
            </a:r>
            <a:endParaRPr/>
          </a:p>
        </p:txBody>
      </p:sp>
      <p:sp>
        <p:nvSpPr>
          <p:cNvPr id="336" name="Google Shape;336;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implementasi dari interface Handler adalah HandlerFunc</a:t>
            </a:r>
            <a:endParaRPr/>
          </a:p>
          <a:p>
            <a:pPr indent="-311150" lvl="0" marL="457200" rtl="0" algn="l">
              <a:spcBef>
                <a:spcPts val="0"/>
              </a:spcBef>
              <a:spcAft>
                <a:spcPts val="0"/>
              </a:spcAft>
              <a:buSzPts val="1300"/>
              <a:buChar char="●"/>
            </a:pPr>
            <a:r>
              <a:rPr lang="id"/>
              <a:t>Kita bisa menggunakan HandlerFunc untuk membuat function handler HTTP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Web</a:t>
            </a:r>
            <a:endParaRPr/>
          </a:p>
        </p:txBody>
      </p:sp>
      <p:pic>
        <p:nvPicPr>
          <p:cNvPr id="342" name="Google Shape;342;p55"/>
          <p:cNvPicPr preferRelativeResize="0"/>
          <p:nvPr/>
        </p:nvPicPr>
        <p:blipFill>
          <a:blip r:embed="rId3">
            <a:alphaModFix/>
          </a:blip>
          <a:stretch>
            <a:fillRect/>
          </a:stretch>
        </p:blipFill>
        <p:spPr>
          <a:xfrm>
            <a:off x="152400" y="2006250"/>
            <a:ext cx="8839200" cy="24396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ServeMux</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ServeMux</a:t>
            </a:r>
            <a:endParaRPr/>
          </a:p>
        </p:txBody>
      </p:sp>
      <p:sp>
        <p:nvSpPr>
          <p:cNvPr id="353" name="Google Shape;353;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web, kita biasanya ingin membuat banyak sekali endpoint URL</a:t>
            </a:r>
            <a:endParaRPr/>
          </a:p>
          <a:p>
            <a:pPr indent="-311150" lvl="0" marL="457200" rtl="0" algn="l">
              <a:spcBef>
                <a:spcPts val="0"/>
              </a:spcBef>
              <a:spcAft>
                <a:spcPts val="0"/>
              </a:spcAft>
              <a:buSzPts val="1300"/>
              <a:buChar char="●"/>
            </a:pPr>
            <a:r>
              <a:rPr lang="id"/>
              <a:t>HandlerFunc sayangnya tidak mendukung itu</a:t>
            </a:r>
            <a:endParaRPr/>
          </a:p>
          <a:p>
            <a:pPr indent="-311150" lvl="0" marL="457200" rtl="0" algn="l">
              <a:spcBef>
                <a:spcPts val="0"/>
              </a:spcBef>
              <a:spcAft>
                <a:spcPts val="0"/>
              </a:spcAft>
              <a:buSzPts val="1300"/>
              <a:buChar char="●"/>
            </a:pPr>
            <a:r>
              <a:rPr lang="id"/>
              <a:t>Alternative implementasi dari Handler adalah ServeMux</a:t>
            </a:r>
            <a:endParaRPr/>
          </a:p>
          <a:p>
            <a:pPr indent="-311150" lvl="0" marL="457200" rtl="0" algn="l">
              <a:spcBef>
                <a:spcPts val="0"/>
              </a:spcBef>
              <a:spcAft>
                <a:spcPts val="0"/>
              </a:spcAft>
              <a:buSzPts val="1300"/>
              <a:buChar char="●"/>
            </a:pPr>
            <a:r>
              <a:rPr lang="id"/>
              <a:t>ServeMux adalah implementasi Handler yang bisa mendukung multiple endpoint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ServeMux</a:t>
            </a:r>
            <a:endParaRPr/>
          </a:p>
        </p:txBody>
      </p:sp>
      <p:pic>
        <p:nvPicPr>
          <p:cNvPr id="359" name="Google Shape;359;p58"/>
          <p:cNvPicPr preferRelativeResize="0"/>
          <p:nvPr/>
        </p:nvPicPr>
        <p:blipFill>
          <a:blip r:embed="rId3">
            <a:alphaModFix/>
          </a:blip>
          <a:stretch>
            <a:fillRect/>
          </a:stretch>
        </p:blipFill>
        <p:spPr>
          <a:xfrm>
            <a:off x="152400" y="2006250"/>
            <a:ext cx="7788059" cy="29848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URL Pattern</a:t>
            </a:r>
            <a:endParaRPr/>
          </a:p>
        </p:txBody>
      </p:sp>
      <p:sp>
        <p:nvSpPr>
          <p:cNvPr id="365" name="Google Shape;365;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URL Pattern dalam ServeMux sederhana, kita tinggal menambahkan string yang ingin kita gunakan sebagai  endpoint, tanpa perlu memasukkan domain web kita</a:t>
            </a:r>
            <a:endParaRPr/>
          </a:p>
          <a:p>
            <a:pPr indent="-311150" lvl="0" marL="457200" rtl="0" algn="l">
              <a:spcBef>
                <a:spcPts val="0"/>
              </a:spcBef>
              <a:spcAft>
                <a:spcPts val="0"/>
              </a:spcAft>
              <a:buSzPts val="1300"/>
              <a:buChar char="●"/>
            </a:pPr>
            <a:r>
              <a:rPr lang="id"/>
              <a:t>Jika URL Pattern dalam ServeMux kita tambahkan di akhirnya dengan garis miring, artinya semua url tersebut akan menerima path dengan awalan tersebut, misal /images/ artinya akan dieksekusi jika endpoint nya /images/, /images/contoh, /images/contoh/lagi</a:t>
            </a:r>
            <a:endParaRPr/>
          </a:p>
          <a:p>
            <a:pPr indent="-311150" lvl="0" marL="457200" rtl="0" algn="l">
              <a:spcBef>
                <a:spcPts val="0"/>
              </a:spcBef>
              <a:spcAft>
                <a:spcPts val="0"/>
              </a:spcAft>
              <a:buSzPts val="1300"/>
              <a:buChar char="●"/>
            </a:pPr>
            <a:r>
              <a:rPr lang="id"/>
              <a:t>Namun jika terdapat URL Pattern yang lebih panjang, maka akan diprioritaskan yang lebih panjang, misal jika terdapat URL /images/ dan /images/thumbnails/, maka jika mengakses /images/thumbnails/ akan mengakses /images/thumbnails/, bukan /images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ServeMux URL Pattern</a:t>
            </a:r>
            <a:endParaRPr/>
          </a:p>
        </p:txBody>
      </p:sp>
      <p:pic>
        <p:nvPicPr>
          <p:cNvPr id="371" name="Google Shape;371;p60"/>
          <p:cNvPicPr preferRelativeResize="0"/>
          <p:nvPr/>
        </p:nvPicPr>
        <p:blipFill>
          <a:blip r:embed="rId3">
            <a:alphaModFix/>
          </a:blip>
          <a:stretch>
            <a:fillRect/>
          </a:stretch>
        </p:blipFill>
        <p:spPr>
          <a:xfrm>
            <a:off x="152400" y="2006250"/>
            <a:ext cx="8839198" cy="23810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a:t>
            </a:r>
            <a:endParaRPr/>
          </a:p>
        </p:txBody>
      </p:sp>
      <p:sp>
        <p:nvSpPr>
          <p:cNvPr id="382" name="Google Shape;382;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Request adalah struct yang merepresentasikan HTTP Request yang dikirim oleh Web Browser</a:t>
            </a:r>
            <a:endParaRPr/>
          </a:p>
          <a:p>
            <a:pPr indent="-311150" lvl="0" marL="457200" rtl="0" algn="l">
              <a:spcBef>
                <a:spcPts val="0"/>
              </a:spcBef>
              <a:spcAft>
                <a:spcPts val="0"/>
              </a:spcAft>
              <a:buSzPts val="1300"/>
              <a:buChar char="●"/>
            </a:pPr>
            <a:r>
              <a:rPr lang="id"/>
              <a:t>Semua informasi request yang dikirim bisa kita dapatkan di Request</a:t>
            </a:r>
            <a:endParaRPr/>
          </a:p>
          <a:p>
            <a:pPr indent="-311150" lvl="0" marL="457200" rtl="0" algn="l">
              <a:spcBef>
                <a:spcPts val="0"/>
              </a:spcBef>
              <a:spcAft>
                <a:spcPts val="0"/>
              </a:spcAft>
              <a:buSzPts val="1300"/>
              <a:buChar char="●"/>
            </a:pPr>
            <a:r>
              <a:rPr lang="id"/>
              <a:t>Seperti, URL, http method, http header, http body, dan lain-lain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Request</a:t>
            </a:r>
            <a:endParaRPr/>
          </a:p>
        </p:txBody>
      </p:sp>
      <p:pic>
        <p:nvPicPr>
          <p:cNvPr id="388" name="Google Shape;388;p63"/>
          <p:cNvPicPr preferRelativeResize="0"/>
          <p:nvPr/>
        </p:nvPicPr>
        <p:blipFill>
          <a:blip r:embed="rId3">
            <a:alphaModFix/>
          </a:blip>
          <a:stretch>
            <a:fillRect/>
          </a:stretch>
        </p:blipFill>
        <p:spPr>
          <a:xfrm>
            <a:off x="152400" y="2006250"/>
            <a:ext cx="8839200" cy="237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Dasar</a:t>
            </a:r>
            <a:endParaRPr/>
          </a:p>
          <a:p>
            <a:pPr indent="-311150" lvl="0" marL="457200" rtl="0" algn="l">
              <a:spcBef>
                <a:spcPts val="0"/>
              </a:spcBef>
              <a:spcAft>
                <a:spcPts val="0"/>
              </a:spcAft>
              <a:buSzPts val="1300"/>
              <a:buChar char="●"/>
            </a:pPr>
            <a:r>
              <a:rPr lang="id"/>
              <a:t>Go-Lang Modules</a:t>
            </a:r>
            <a:endParaRPr/>
          </a:p>
          <a:p>
            <a:pPr indent="-311150" lvl="0" marL="457200" rtl="0" algn="l">
              <a:spcBef>
                <a:spcPts val="0"/>
              </a:spcBef>
              <a:spcAft>
                <a:spcPts val="0"/>
              </a:spcAft>
              <a:buSzPts val="1300"/>
              <a:buChar char="●"/>
            </a:pPr>
            <a:r>
              <a:rPr lang="id"/>
              <a:t>Go-Lang Unit Test</a:t>
            </a:r>
            <a:endParaRPr/>
          </a:p>
          <a:p>
            <a:pPr indent="-311150" lvl="0" marL="457200" rtl="0" algn="l">
              <a:spcBef>
                <a:spcPts val="0"/>
              </a:spcBef>
              <a:spcAft>
                <a:spcPts val="0"/>
              </a:spcAft>
              <a:buSzPts val="1300"/>
              <a:buChar char="●"/>
            </a:pPr>
            <a:r>
              <a:rPr lang="id"/>
              <a:t>Go-Lang Goroutines</a:t>
            </a:r>
            <a:endParaRPr/>
          </a:p>
          <a:p>
            <a:pPr indent="-311150" lvl="0" marL="457200" rtl="0" algn="l">
              <a:spcBef>
                <a:spcPts val="0"/>
              </a:spcBef>
              <a:spcAft>
                <a:spcPts val="0"/>
              </a:spcAft>
              <a:buSzPts val="1300"/>
              <a:buChar char="●"/>
            </a:pPr>
            <a:r>
              <a:rPr lang="id"/>
              <a:t>Go-Lang Embed</a:t>
            </a:r>
            <a:endParaRPr/>
          </a:p>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 </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Test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Test</a:t>
            </a:r>
            <a:endParaRPr/>
          </a:p>
        </p:txBody>
      </p:sp>
      <p:sp>
        <p:nvSpPr>
          <p:cNvPr id="399" name="Google Shape;399;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sudah menyediakan package khusus untuk membuat unit test terhadap fitur Web yang kita buat</a:t>
            </a:r>
            <a:endParaRPr/>
          </a:p>
          <a:p>
            <a:pPr indent="-311150" lvl="0" marL="457200" rtl="0" algn="l">
              <a:spcBef>
                <a:spcPts val="0"/>
              </a:spcBef>
              <a:spcAft>
                <a:spcPts val="0"/>
              </a:spcAft>
              <a:buSzPts val="1300"/>
              <a:buChar char="●"/>
            </a:pPr>
            <a:r>
              <a:rPr lang="id"/>
              <a:t>Semuanya ada di dalam package net/http/httptest </a:t>
            </a:r>
            <a:r>
              <a:rPr lang="id" u="sng">
                <a:solidFill>
                  <a:schemeClr val="hlink"/>
                </a:solidFill>
                <a:hlinkClick r:id="rId3"/>
              </a:rPr>
              <a:t>https://golang.org/pkg/net/http/httptest/</a:t>
            </a:r>
            <a:r>
              <a:rPr lang="id"/>
              <a:t> </a:t>
            </a:r>
            <a:endParaRPr/>
          </a:p>
          <a:p>
            <a:pPr indent="-311150" lvl="0" marL="457200" rtl="0" algn="l">
              <a:spcBef>
                <a:spcPts val="0"/>
              </a:spcBef>
              <a:spcAft>
                <a:spcPts val="0"/>
              </a:spcAft>
              <a:buSzPts val="1300"/>
              <a:buChar char="●"/>
            </a:pPr>
            <a:r>
              <a:rPr lang="id"/>
              <a:t>Dengan menggunakan package ini, kita bisa melakukan testing handler web di Go-Lang tanpa harus menjalankan aplikasi web nya</a:t>
            </a:r>
            <a:endParaRPr/>
          </a:p>
          <a:p>
            <a:pPr indent="-311150" lvl="0" marL="457200" rtl="0" algn="l">
              <a:spcBef>
                <a:spcPts val="0"/>
              </a:spcBef>
              <a:spcAft>
                <a:spcPts val="0"/>
              </a:spcAft>
              <a:buSzPts val="1300"/>
              <a:buChar char="●"/>
            </a:pPr>
            <a:r>
              <a:rPr lang="id"/>
              <a:t>Kita bisa langsung fokus terhadap handler function yang ingin kita test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httptest.NewRequest()</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NewRequest(method, url, body) merupakan function yang digunakan untuk membuat http.Request</a:t>
            </a:r>
            <a:endParaRPr/>
          </a:p>
          <a:p>
            <a:pPr indent="-311150" lvl="0" marL="457200" rtl="0" algn="l">
              <a:spcBef>
                <a:spcPts val="0"/>
              </a:spcBef>
              <a:spcAft>
                <a:spcPts val="0"/>
              </a:spcAft>
              <a:buSzPts val="1300"/>
              <a:buChar char="●"/>
            </a:pPr>
            <a:r>
              <a:rPr lang="id"/>
              <a:t>Kita bisa menentukan method, url dan body yang akan kita kirim sebagai simulasi unit test</a:t>
            </a:r>
            <a:endParaRPr/>
          </a:p>
          <a:p>
            <a:pPr indent="-311150" lvl="0" marL="457200" rtl="0" algn="l">
              <a:spcBef>
                <a:spcPts val="0"/>
              </a:spcBef>
              <a:spcAft>
                <a:spcPts val="0"/>
              </a:spcAft>
              <a:buSzPts val="1300"/>
              <a:buChar char="●"/>
            </a:pPr>
            <a:r>
              <a:rPr lang="id"/>
              <a:t>Selain itu, kita juga bisa menambahkan informasi tambahan lainnya pada request yang ingin kita kirim, seperti header, cookie, dan lain-lain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httptest.NewRecorder()</a:t>
            </a:r>
            <a:endParaRPr/>
          </a:p>
        </p:txBody>
      </p:sp>
      <p:sp>
        <p:nvSpPr>
          <p:cNvPr id="411" name="Google Shape;411;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httptest.NewRecorder() merupakan function yang digunakan untuk membuat ResponseRecorder</a:t>
            </a:r>
            <a:endParaRPr/>
          </a:p>
          <a:p>
            <a:pPr indent="-311150" lvl="0" marL="457200" rtl="0" algn="l">
              <a:spcBef>
                <a:spcPts val="0"/>
              </a:spcBef>
              <a:spcAft>
                <a:spcPts val="0"/>
              </a:spcAft>
              <a:buSzPts val="1300"/>
              <a:buChar char="●"/>
            </a:pPr>
            <a:r>
              <a:rPr lang="id"/>
              <a:t>ResponseRecorder merupakan struct bantuan untuk merekam HTTP response dari hasil testing yang kita lakukan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HTTP Test</a:t>
            </a:r>
            <a:endParaRPr/>
          </a:p>
        </p:txBody>
      </p:sp>
      <p:pic>
        <p:nvPicPr>
          <p:cNvPr id="417" name="Google Shape;417;p68"/>
          <p:cNvPicPr preferRelativeResize="0"/>
          <p:nvPr/>
        </p:nvPicPr>
        <p:blipFill>
          <a:blip r:embed="rId3">
            <a:alphaModFix/>
          </a:blip>
          <a:stretch>
            <a:fillRect/>
          </a:stretch>
        </p:blipFill>
        <p:spPr>
          <a:xfrm>
            <a:off x="152400" y="2006250"/>
            <a:ext cx="8839200" cy="291291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Hasil Test</a:t>
            </a:r>
            <a:endParaRPr/>
          </a:p>
        </p:txBody>
      </p:sp>
      <p:pic>
        <p:nvPicPr>
          <p:cNvPr id="423" name="Google Shape;423;p69"/>
          <p:cNvPicPr preferRelativeResize="0"/>
          <p:nvPr/>
        </p:nvPicPr>
        <p:blipFill>
          <a:blip r:embed="rId3">
            <a:alphaModFix/>
          </a:blip>
          <a:stretch>
            <a:fillRect/>
          </a:stretch>
        </p:blipFill>
        <p:spPr>
          <a:xfrm>
            <a:off x="152400" y="2006250"/>
            <a:ext cx="8839199" cy="23356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
        <p:nvSpPr>
          <p:cNvPr id="434" name="Google Shape;434;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Query parameter adalah salah satu fitur yang biasa kita gunakan ketika membuat web</a:t>
            </a:r>
            <a:endParaRPr/>
          </a:p>
          <a:p>
            <a:pPr indent="-311150" lvl="0" marL="457200" rtl="0" algn="l">
              <a:spcBef>
                <a:spcPts val="0"/>
              </a:spcBef>
              <a:spcAft>
                <a:spcPts val="0"/>
              </a:spcAft>
              <a:buSzPts val="1300"/>
              <a:buChar char="●"/>
            </a:pPr>
            <a:r>
              <a:rPr lang="id"/>
              <a:t>Query parameter biasanya digunakan untuk mengirim data dari client ke server</a:t>
            </a:r>
            <a:endParaRPr/>
          </a:p>
          <a:p>
            <a:pPr indent="-311150" lvl="0" marL="457200" rtl="0" algn="l">
              <a:spcBef>
                <a:spcPts val="0"/>
              </a:spcBef>
              <a:spcAft>
                <a:spcPts val="0"/>
              </a:spcAft>
              <a:buSzPts val="1300"/>
              <a:buChar char="●"/>
            </a:pPr>
            <a:r>
              <a:rPr lang="id"/>
              <a:t>Query parameter ditempatkan pada URL</a:t>
            </a:r>
            <a:endParaRPr/>
          </a:p>
          <a:p>
            <a:pPr indent="-311150" lvl="0" marL="457200" rtl="0" algn="l">
              <a:spcBef>
                <a:spcPts val="0"/>
              </a:spcBef>
              <a:spcAft>
                <a:spcPts val="0"/>
              </a:spcAft>
              <a:buSzPts val="1300"/>
              <a:buChar char="●"/>
            </a:pPr>
            <a:r>
              <a:rPr lang="id"/>
              <a:t>Untuk menambahkan query parameter, kita bisa menggunakan ?nama=value pada URL nya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url.URL</a:t>
            </a:r>
            <a:endParaRPr/>
          </a:p>
        </p:txBody>
      </p:sp>
      <p:sp>
        <p:nvSpPr>
          <p:cNvPr id="440" name="Google Shape;440;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parameter Request, terdapat attribute URL yang berisi data url.URL</a:t>
            </a:r>
            <a:endParaRPr/>
          </a:p>
          <a:p>
            <a:pPr indent="-311150" lvl="0" marL="457200" rtl="0" algn="l">
              <a:spcBef>
                <a:spcPts val="0"/>
              </a:spcBef>
              <a:spcAft>
                <a:spcPts val="0"/>
              </a:spcAft>
              <a:buSzPts val="1300"/>
              <a:buChar char="●"/>
            </a:pPr>
            <a:r>
              <a:rPr lang="id"/>
              <a:t>Dari data URL ini, kita bisa mengambil data query parameter yang dikirim dari client dengan menggunakan method Query() yang akan mengembalikan map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Query Parameter</a:t>
            </a:r>
            <a:endParaRPr/>
          </a:p>
        </p:txBody>
      </p:sp>
      <p:pic>
        <p:nvPicPr>
          <p:cNvPr id="446" name="Google Shape;446;p73"/>
          <p:cNvPicPr preferRelativeResize="0"/>
          <p:nvPr/>
        </p:nvPicPr>
        <p:blipFill>
          <a:blip r:embed="rId3">
            <a:alphaModFix/>
          </a:blip>
          <a:stretch>
            <a:fillRect/>
          </a:stretch>
        </p:blipFill>
        <p:spPr>
          <a:xfrm>
            <a:off x="152400" y="2006250"/>
            <a:ext cx="8839200" cy="29222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Client dan Server</a:t>
            </a:r>
            <a:endParaRPr/>
          </a:p>
          <a:p>
            <a:pPr indent="-311150" lvl="0" marL="457200" rtl="0" algn="l">
              <a:spcBef>
                <a:spcPts val="0"/>
              </a:spcBef>
              <a:spcAft>
                <a:spcPts val="0"/>
              </a:spcAft>
              <a:buSzPts val="1300"/>
              <a:buChar char="●"/>
            </a:pPr>
            <a:r>
              <a:rPr lang="id"/>
              <a:t>Pengenalan Go-Lang Web</a:t>
            </a:r>
            <a:endParaRPr/>
          </a:p>
          <a:p>
            <a:pPr indent="-311150" lvl="0" marL="457200" rtl="0" algn="l">
              <a:spcBef>
                <a:spcPts val="0"/>
              </a:spcBef>
              <a:spcAft>
                <a:spcPts val="0"/>
              </a:spcAft>
              <a:buSzPts val="1300"/>
              <a:buChar char="●"/>
            </a:pPr>
            <a:r>
              <a:rPr lang="id"/>
              <a:t>Package net/http</a:t>
            </a:r>
            <a:endParaRPr/>
          </a:p>
          <a:p>
            <a:pPr indent="-311150" lvl="0" marL="457200" rtl="0" algn="l">
              <a:spcBef>
                <a:spcPts val="0"/>
              </a:spcBef>
              <a:spcAft>
                <a:spcPts val="0"/>
              </a:spcAft>
              <a:buSzPts val="1300"/>
              <a:buChar char="●"/>
            </a:pPr>
            <a:r>
              <a:rPr lang="id"/>
              <a:t>Membuat Server</a:t>
            </a:r>
            <a:endParaRPr/>
          </a:p>
          <a:p>
            <a:pPr indent="-311150" lvl="0" marL="457200" rtl="0" algn="l">
              <a:spcBef>
                <a:spcPts val="0"/>
              </a:spcBef>
              <a:spcAft>
                <a:spcPts val="0"/>
              </a:spcAft>
              <a:buSzPts val="1300"/>
              <a:buChar char="●"/>
            </a:pPr>
            <a:r>
              <a:rPr lang="id"/>
              <a:t>Membuat ServerMux</a:t>
            </a:r>
            <a:endParaRPr/>
          </a:p>
          <a:p>
            <a:pPr indent="-311150" lvl="0" marL="457200" rtl="0" algn="l">
              <a:spcBef>
                <a:spcPts val="0"/>
              </a:spcBef>
              <a:spcAft>
                <a:spcPts val="0"/>
              </a:spcAft>
              <a:buSzPts val="1300"/>
              <a:buChar char="●"/>
            </a:pPr>
            <a:r>
              <a:rPr lang="id"/>
              <a:t>File Server</a:t>
            </a:r>
            <a:endParaRPr/>
          </a:p>
          <a:p>
            <a:pPr indent="-311150" lvl="0" marL="457200" rtl="0" algn="l">
              <a:spcBef>
                <a:spcPts val="0"/>
              </a:spcBef>
              <a:spcAft>
                <a:spcPts val="0"/>
              </a:spcAft>
              <a:buSzPts val="1300"/>
              <a:buChar char="●"/>
            </a:pPr>
            <a:r>
              <a:rPr lang="id"/>
              <a:t>Middleware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Query Parameter</a:t>
            </a:r>
            <a:endParaRPr/>
          </a:p>
        </p:txBody>
      </p:sp>
      <p:pic>
        <p:nvPicPr>
          <p:cNvPr id="452" name="Google Shape;452;p74"/>
          <p:cNvPicPr preferRelativeResize="0"/>
          <p:nvPr/>
        </p:nvPicPr>
        <p:blipFill>
          <a:blip r:embed="rId3">
            <a:alphaModFix/>
          </a:blip>
          <a:stretch>
            <a:fillRect/>
          </a:stretch>
        </p:blipFill>
        <p:spPr>
          <a:xfrm>
            <a:off x="152400" y="2006250"/>
            <a:ext cx="8839204" cy="276774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Query Parameter</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spesifikasi URL, kita bisa menambahkan lebih dari satu query parameter</a:t>
            </a:r>
            <a:endParaRPr/>
          </a:p>
          <a:p>
            <a:pPr indent="-311150" lvl="0" marL="457200" rtl="0" algn="l">
              <a:spcBef>
                <a:spcPts val="0"/>
              </a:spcBef>
              <a:spcAft>
                <a:spcPts val="0"/>
              </a:spcAft>
              <a:buSzPts val="1300"/>
              <a:buChar char="●"/>
            </a:pPr>
            <a:r>
              <a:rPr lang="id"/>
              <a:t>Ini cocok sekali jika kita memang ingin mengirim banyak data ke server, cukup tambahkan query parameter lainnya</a:t>
            </a:r>
            <a:endParaRPr/>
          </a:p>
          <a:p>
            <a:pPr indent="-311150" lvl="0" marL="457200" rtl="0" algn="l">
              <a:spcBef>
                <a:spcPts val="0"/>
              </a:spcBef>
              <a:spcAft>
                <a:spcPts val="0"/>
              </a:spcAft>
              <a:buSzPts val="1300"/>
              <a:buChar char="●"/>
            </a:pPr>
            <a:r>
              <a:rPr lang="id"/>
              <a:t>Untuk menambahkan query parameter, kita bisa gunakan tanda &amp; lalu diikuti dengan query parameter berikutnya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Query Parameter</a:t>
            </a:r>
            <a:endParaRPr/>
          </a:p>
        </p:txBody>
      </p:sp>
      <p:pic>
        <p:nvPicPr>
          <p:cNvPr id="464" name="Google Shape;464;p76"/>
          <p:cNvPicPr preferRelativeResize="0"/>
          <p:nvPr/>
        </p:nvPicPr>
        <p:blipFill>
          <a:blip r:embed="rId3">
            <a:alphaModFix/>
          </a:blip>
          <a:stretch>
            <a:fillRect/>
          </a:stretch>
        </p:blipFill>
        <p:spPr>
          <a:xfrm>
            <a:off x="152400" y="2006250"/>
            <a:ext cx="8839201" cy="192238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Multiple Query Parameter</a:t>
            </a:r>
            <a:endParaRPr/>
          </a:p>
        </p:txBody>
      </p:sp>
      <p:pic>
        <p:nvPicPr>
          <p:cNvPr id="470" name="Google Shape;470;p77"/>
          <p:cNvPicPr preferRelativeResize="0"/>
          <p:nvPr/>
        </p:nvPicPr>
        <p:blipFill>
          <a:blip r:embed="rId3">
            <a:alphaModFix/>
          </a:blip>
          <a:stretch>
            <a:fillRect/>
          </a:stretch>
        </p:blipFill>
        <p:spPr>
          <a:xfrm>
            <a:off x="152400" y="2006250"/>
            <a:ext cx="8839204" cy="20803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Value Query Parameter</a:t>
            </a:r>
            <a:endParaRPr/>
          </a:p>
        </p:txBody>
      </p:sp>
      <p:sp>
        <p:nvSpPr>
          <p:cNvPr id="476" name="Google Shape;476;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URL melakukan parsing query parameter dan menyimpannya dalam map[string][]string</a:t>
            </a:r>
            <a:endParaRPr/>
          </a:p>
          <a:p>
            <a:pPr indent="-311150" lvl="0" marL="457200" rtl="0" algn="l">
              <a:spcBef>
                <a:spcPts val="0"/>
              </a:spcBef>
              <a:spcAft>
                <a:spcPts val="0"/>
              </a:spcAft>
              <a:buSzPts val="1300"/>
              <a:buChar char="●"/>
            </a:pPr>
            <a:r>
              <a:rPr lang="id"/>
              <a:t>Artinya, dalam satu key query parameter, kita bisa memasukkan beberapa value</a:t>
            </a:r>
            <a:endParaRPr/>
          </a:p>
          <a:p>
            <a:pPr indent="-311150" lvl="0" marL="457200" rtl="0" algn="l">
              <a:spcBef>
                <a:spcPts val="0"/>
              </a:spcBef>
              <a:spcAft>
                <a:spcPts val="0"/>
              </a:spcAft>
              <a:buSzPts val="1300"/>
              <a:buChar char="●"/>
            </a:pPr>
            <a:r>
              <a:rPr lang="id"/>
              <a:t>Caranya kita bisa menambahkan query parameter dengan nama yang sama, namun value berbeda, misal :</a:t>
            </a:r>
            <a:endParaRPr/>
          </a:p>
          <a:p>
            <a:pPr indent="-311150" lvl="0" marL="457200" rtl="0" algn="l">
              <a:spcBef>
                <a:spcPts val="0"/>
              </a:spcBef>
              <a:spcAft>
                <a:spcPts val="0"/>
              </a:spcAft>
              <a:buSzPts val="1300"/>
              <a:buChar char="●"/>
            </a:pPr>
            <a:r>
              <a:rPr lang="id"/>
              <a:t>name=Eko&amp;name=Kurniawan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Value Query Parameter</a:t>
            </a:r>
            <a:endParaRPr/>
          </a:p>
        </p:txBody>
      </p:sp>
      <p:pic>
        <p:nvPicPr>
          <p:cNvPr id="482" name="Google Shape;482;p79"/>
          <p:cNvPicPr preferRelativeResize="0"/>
          <p:nvPr/>
        </p:nvPicPr>
        <p:blipFill>
          <a:blip r:embed="rId3">
            <a:alphaModFix/>
          </a:blip>
          <a:stretch>
            <a:fillRect/>
          </a:stretch>
        </p:blipFill>
        <p:spPr>
          <a:xfrm>
            <a:off x="152400" y="2006250"/>
            <a:ext cx="8839198" cy="19007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Multiple Value Query Parameter</a:t>
            </a:r>
            <a:endParaRPr/>
          </a:p>
        </p:txBody>
      </p:sp>
      <p:pic>
        <p:nvPicPr>
          <p:cNvPr id="488" name="Google Shape;488;p80"/>
          <p:cNvPicPr preferRelativeResize="0"/>
          <p:nvPr/>
        </p:nvPicPr>
        <p:blipFill>
          <a:blip r:embed="rId3">
            <a:alphaModFix/>
          </a:blip>
          <a:stretch>
            <a:fillRect/>
          </a:stretch>
        </p:blipFill>
        <p:spPr>
          <a:xfrm>
            <a:off x="152400" y="2006250"/>
            <a:ext cx="8839204" cy="251623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
        <p:nvSpPr>
          <p:cNvPr id="499" name="Google Shape;499;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Query Parameter, dalam HTTP, ada juga yang bernama Header</a:t>
            </a:r>
            <a:endParaRPr/>
          </a:p>
          <a:p>
            <a:pPr indent="-311150" lvl="0" marL="457200" rtl="0" algn="l">
              <a:spcBef>
                <a:spcPts val="0"/>
              </a:spcBef>
              <a:spcAft>
                <a:spcPts val="0"/>
              </a:spcAft>
              <a:buSzPts val="1300"/>
              <a:buChar char="●"/>
            </a:pPr>
            <a:r>
              <a:rPr lang="id"/>
              <a:t>Header adalah informasi tambahan yang biasa dikirim dari client ke server atau sebaliknya</a:t>
            </a:r>
            <a:endParaRPr/>
          </a:p>
          <a:p>
            <a:pPr indent="-311150" lvl="0" marL="457200" rtl="0" algn="l">
              <a:spcBef>
                <a:spcPts val="0"/>
              </a:spcBef>
              <a:spcAft>
                <a:spcPts val="0"/>
              </a:spcAft>
              <a:buSzPts val="1300"/>
              <a:buChar char="●"/>
            </a:pPr>
            <a:r>
              <a:rPr lang="id"/>
              <a:t>Jadi dalam Header, tidak hanya ada pada HTTP Request, pada HTTP Response pun kita bisa menambahkan informasi header</a:t>
            </a:r>
            <a:endParaRPr/>
          </a:p>
          <a:p>
            <a:pPr indent="-311150" lvl="0" marL="457200" rtl="0" algn="l">
              <a:spcBef>
                <a:spcPts val="0"/>
              </a:spcBef>
              <a:spcAft>
                <a:spcPts val="0"/>
              </a:spcAft>
              <a:buSzPts val="1300"/>
              <a:buChar char="●"/>
            </a:pPr>
            <a:r>
              <a:rPr lang="id"/>
              <a:t>Saat kita menggunakan browser, biasanya secara otomatis header akan ditambahkan oleh browser, seperti informasi browser, jenis tipe content yang dikirim dan diterima oleh browser, dan lain-lain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 Header</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menangkap </a:t>
            </a:r>
            <a:r>
              <a:rPr lang="id"/>
              <a:t>request header yang dikirim oleh client, kita bisa mengambilnya di Request.Header</a:t>
            </a:r>
            <a:endParaRPr/>
          </a:p>
          <a:p>
            <a:pPr indent="-311150" lvl="0" marL="457200" rtl="0" algn="l">
              <a:spcBef>
                <a:spcPts val="0"/>
              </a:spcBef>
              <a:spcAft>
                <a:spcPts val="0"/>
              </a:spcAft>
              <a:buSzPts val="1300"/>
              <a:buChar char="●"/>
            </a:pPr>
            <a:r>
              <a:rPr lang="id"/>
              <a:t>Header mirip seperti Query Parameter, isinya adalah map[string][]string</a:t>
            </a:r>
            <a:endParaRPr/>
          </a:p>
          <a:p>
            <a:pPr indent="-311150" lvl="0" marL="457200" rtl="0" algn="l">
              <a:spcBef>
                <a:spcPts val="0"/>
              </a:spcBef>
              <a:spcAft>
                <a:spcPts val="0"/>
              </a:spcAft>
              <a:buSzPts val="1300"/>
              <a:buChar char="●"/>
            </a:pPr>
            <a:r>
              <a:rPr lang="id"/>
              <a:t>Berbeda dengan Query Parameter yang case sensitive, secara spesifikasi, Header key tidaklah case sensitive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Request Header</a:t>
            </a:r>
            <a:endParaRPr/>
          </a:p>
        </p:txBody>
      </p:sp>
      <p:pic>
        <p:nvPicPr>
          <p:cNvPr id="511" name="Google Shape;511;p84"/>
          <p:cNvPicPr preferRelativeResize="0"/>
          <p:nvPr/>
        </p:nvPicPr>
        <p:blipFill>
          <a:blip r:embed="rId3">
            <a:alphaModFix/>
          </a:blip>
          <a:stretch>
            <a:fillRect/>
          </a:stretch>
        </p:blipFill>
        <p:spPr>
          <a:xfrm>
            <a:off x="152400" y="2006250"/>
            <a:ext cx="8839198" cy="155585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Request Header</a:t>
            </a:r>
            <a:endParaRPr/>
          </a:p>
        </p:txBody>
      </p:sp>
      <p:pic>
        <p:nvPicPr>
          <p:cNvPr id="517" name="Google Shape;517;p85"/>
          <p:cNvPicPr preferRelativeResize="0"/>
          <p:nvPr/>
        </p:nvPicPr>
        <p:blipFill>
          <a:blip r:embed="rId3">
            <a:alphaModFix/>
          </a:blip>
          <a:stretch>
            <a:fillRect/>
          </a:stretch>
        </p:blipFill>
        <p:spPr>
          <a:xfrm>
            <a:off x="152400" y="2006250"/>
            <a:ext cx="8153502" cy="29848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Header</a:t>
            </a:r>
            <a:endParaRPr/>
          </a:p>
        </p:txBody>
      </p:sp>
      <p:sp>
        <p:nvSpPr>
          <p:cNvPr id="523" name="Google Shape;523;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Sedangkan jika kita ingin menambahkan header pada response, kita bisa menggunakan function ResponseWriter.Header()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Response Header</a:t>
            </a:r>
            <a:endParaRPr/>
          </a:p>
        </p:txBody>
      </p:sp>
      <p:pic>
        <p:nvPicPr>
          <p:cNvPr id="529" name="Google Shape;529;p87"/>
          <p:cNvPicPr preferRelativeResize="0"/>
          <p:nvPr/>
        </p:nvPicPr>
        <p:blipFill>
          <a:blip r:embed="rId3">
            <a:alphaModFix/>
          </a:blip>
          <a:stretch>
            <a:fillRect/>
          </a:stretch>
        </p:blipFill>
        <p:spPr>
          <a:xfrm>
            <a:off x="152400" y="2006250"/>
            <a:ext cx="8839199" cy="148121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Response Header</a:t>
            </a:r>
            <a:endParaRPr/>
          </a:p>
        </p:txBody>
      </p:sp>
      <p:pic>
        <p:nvPicPr>
          <p:cNvPr id="535" name="Google Shape;535;p88"/>
          <p:cNvPicPr preferRelativeResize="0"/>
          <p:nvPr/>
        </p:nvPicPr>
        <p:blipFill>
          <a:blip r:embed="rId3">
            <a:alphaModFix/>
          </a:blip>
          <a:stretch>
            <a:fillRect/>
          </a:stretch>
        </p:blipFill>
        <p:spPr>
          <a:xfrm>
            <a:off x="152400" y="2006250"/>
            <a:ext cx="8839197" cy="270208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
        <p:nvSpPr>
          <p:cNvPr id="546" name="Google Shape;546;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HTML, kita tahu bahwa saat kita membuat form, kita bisa submit datanya dengan method GET atau POST</a:t>
            </a:r>
            <a:endParaRPr/>
          </a:p>
          <a:p>
            <a:pPr indent="-311150" lvl="0" marL="457200" rtl="0" algn="l">
              <a:spcBef>
                <a:spcPts val="0"/>
              </a:spcBef>
              <a:spcAft>
                <a:spcPts val="0"/>
              </a:spcAft>
              <a:buSzPts val="1300"/>
              <a:buChar char="●"/>
            </a:pPr>
            <a:r>
              <a:rPr lang="id"/>
              <a:t>Jika menggunakan method GET, maka hasilnya semua data di form akan menjadi query parameter</a:t>
            </a:r>
            <a:endParaRPr/>
          </a:p>
          <a:p>
            <a:pPr indent="-311150" lvl="0" marL="457200" rtl="0" algn="l">
              <a:spcBef>
                <a:spcPts val="0"/>
              </a:spcBef>
              <a:spcAft>
                <a:spcPts val="0"/>
              </a:spcAft>
              <a:buSzPts val="1300"/>
              <a:buChar char="●"/>
            </a:pPr>
            <a:r>
              <a:rPr lang="id"/>
              <a:t>Sedangkan jika menggunakan POST, maka semua data di form akan dikirim via body HTTP request</a:t>
            </a:r>
            <a:endParaRPr/>
          </a:p>
          <a:p>
            <a:pPr indent="-311150" lvl="0" marL="457200" rtl="0" algn="l">
              <a:spcBef>
                <a:spcPts val="0"/>
              </a:spcBef>
              <a:spcAft>
                <a:spcPts val="0"/>
              </a:spcAft>
              <a:buSzPts val="1300"/>
              <a:buChar char="●"/>
            </a:pPr>
            <a:r>
              <a:rPr lang="id"/>
              <a:t>Di Go-Lang, untuk mengambil data Form Post sangatlah mudah</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Request.PostForm</a:t>
            </a:r>
            <a:endParaRPr/>
          </a:p>
        </p:txBody>
      </p:sp>
      <p:sp>
        <p:nvSpPr>
          <p:cNvPr id="552" name="Google Shape;552;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Semua data form post yang dikirim dari client, secara otomatis akan disimpan dalam attribute Request.PostForm</a:t>
            </a:r>
            <a:endParaRPr/>
          </a:p>
          <a:p>
            <a:pPr indent="-311150" lvl="0" marL="457200" rtl="0" algn="l">
              <a:spcBef>
                <a:spcPts val="0"/>
              </a:spcBef>
              <a:spcAft>
                <a:spcPts val="0"/>
              </a:spcAft>
              <a:buSzPts val="1300"/>
              <a:buChar char="●"/>
            </a:pPr>
            <a:r>
              <a:rPr lang="id"/>
              <a:t>Namun sebelum kita bisa mengambil data di attribute PostForm, kita wajib memanggil method Request.ParseForm() terlebih dahulu, method ini digunakan untuk melakukan parsing data body apakah bisa di parsing menjadi form data atau tidak, jika tidak bisa di parsing, maka akan menyebabkan error</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 Post</a:t>
            </a:r>
            <a:endParaRPr/>
          </a:p>
        </p:txBody>
      </p:sp>
      <p:pic>
        <p:nvPicPr>
          <p:cNvPr id="558" name="Google Shape;558;p92"/>
          <p:cNvPicPr preferRelativeResize="0"/>
          <p:nvPr/>
        </p:nvPicPr>
        <p:blipFill>
          <a:blip r:embed="rId3">
            <a:alphaModFix/>
          </a:blip>
          <a:stretch>
            <a:fillRect/>
          </a:stretch>
        </p:blipFill>
        <p:spPr>
          <a:xfrm>
            <a:off x="152400" y="2006250"/>
            <a:ext cx="8155382" cy="2984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Form Post</a:t>
            </a:r>
            <a:endParaRPr/>
          </a:p>
        </p:txBody>
      </p:sp>
      <p:pic>
        <p:nvPicPr>
          <p:cNvPr id="564" name="Google Shape;564;p93"/>
          <p:cNvPicPr preferRelativeResize="0"/>
          <p:nvPr/>
        </p:nvPicPr>
        <p:blipFill>
          <a:blip r:embed="rId3">
            <a:alphaModFix/>
          </a:blip>
          <a:stretch>
            <a:fillRect/>
          </a:stretch>
        </p:blipFill>
        <p:spPr>
          <a:xfrm>
            <a:off x="152400" y="2006250"/>
            <a:ext cx="7516779" cy="2984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Web?</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
        <p:nvSpPr>
          <p:cNvPr id="575" name="Google Shape;575;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HTTP, terdapat yang namanya response code</a:t>
            </a:r>
            <a:endParaRPr/>
          </a:p>
          <a:p>
            <a:pPr indent="-311150" lvl="0" marL="457200" rtl="0" algn="l">
              <a:spcBef>
                <a:spcPts val="0"/>
              </a:spcBef>
              <a:spcAft>
                <a:spcPts val="0"/>
              </a:spcAft>
              <a:buSzPts val="1300"/>
              <a:buChar char="●"/>
            </a:pPr>
            <a:r>
              <a:rPr lang="id"/>
              <a:t>Response code merupakan representasi kode response</a:t>
            </a:r>
            <a:endParaRPr/>
          </a:p>
          <a:p>
            <a:pPr indent="-311150" lvl="0" marL="457200" rtl="0" algn="l">
              <a:spcBef>
                <a:spcPts val="0"/>
              </a:spcBef>
              <a:spcAft>
                <a:spcPts val="0"/>
              </a:spcAft>
              <a:buSzPts val="1300"/>
              <a:buChar char="●"/>
            </a:pPr>
            <a:r>
              <a:rPr lang="id"/>
              <a:t>Dari response code ini kita bisa melihat apakah sebuah request yang kita kirim itu sukses diproses oleh server atau gagal</a:t>
            </a:r>
            <a:endParaRPr/>
          </a:p>
          <a:p>
            <a:pPr indent="-311150" lvl="0" marL="457200" rtl="0" algn="l">
              <a:spcBef>
                <a:spcPts val="0"/>
              </a:spcBef>
              <a:spcAft>
                <a:spcPts val="0"/>
              </a:spcAft>
              <a:buSzPts val="1300"/>
              <a:buChar char="●"/>
            </a:pPr>
            <a:r>
              <a:rPr lang="id"/>
              <a:t>Ada banyak sekali response code yang bisa kita gunakan saat membuat web</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https://developer.mozilla.org/en-US/docs/Web/HTTP/Status</a:t>
            </a:r>
            <a:r>
              <a:rPr lang="id"/>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Response Code</a:t>
            </a:r>
            <a:endParaRPr/>
          </a:p>
        </p:txBody>
      </p:sp>
      <p:sp>
        <p:nvSpPr>
          <p:cNvPr id="581" name="Google Shape;581;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jika kita tidak menyebutkan response code, maka response code nya adalah 200 OK</a:t>
            </a:r>
            <a:endParaRPr/>
          </a:p>
          <a:p>
            <a:pPr indent="-311150" lvl="0" marL="457200" rtl="0" algn="l">
              <a:spcBef>
                <a:spcPts val="0"/>
              </a:spcBef>
              <a:spcAft>
                <a:spcPts val="0"/>
              </a:spcAft>
              <a:buSzPts val="1300"/>
              <a:buChar char="●"/>
            </a:pPr>
            <a:r>
              <a:rPr lang="id"/>
              <a:t>Jika kita ingin mengubahnya, kita bisa menggunakan function ResponseWriter.WriteHeader(int)</a:t>
            </a:r>
            <a:endParaRPr/>
          </a:p>
          <a:p>
            <a:pPr indent="-311150" lvl="0" marL="457200" rtl="0" algn="l">
              <a:spcBef>
                <a:spcPts val="0"/>
              </a:spcBef>
              <a:spcAft>
                <a:spcPts val="0"/>
              </a:spcAft>
              <a:buSzPts val="1300"/>
              <a:buChar char="●"/>
            </a:pPr>
            <a:r>
              <a:rPr lang="id"/>
              <a:t>Semua data status code juga sudah disediakan di Go-Lang, jadi kita ingin, kita bisa gunakan variable yang sudah disediakan : </a:t>
            </a:r>
            <a:r>
              <a:rPr lang="id" u="sng">
                <a:solidFill>
                  <a:schemeClr val="hlink"/>
                </a:solidFill>
                <a:hlinkClick r:id="rId3"/>
              </a:rPr>
              <a:t>https://github.com/golang/go/blob/master/src/net/http/status.go</a:t>
            </a:r>
            <a:r>
              <a:rPr lang="id"/>
              <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Response Code</a:t>
            </a:r>
            <a:endParaRPr/>
          </a:p>
        </p:txBody>
      </p:sp>
      <p:pic>
        <p:nvPicPr>
          <p:cNvPr id="587" name="Google Shape;587;p97"/>
          <p:cNvPicPr preferRelativeResize="0"/>
          <p:nvPr/>
        </p:nvPicPr>
        <p:blipFill>
          <a:blip r:embed="rId3">
            <a:alphaModFix/>
          </a:blip>
          <a:stretch>
            <a:fillRect/>
          </a:stretch>
        </p:blipFill>
        <p:spPr>
          <a:xfrm>
            <a:off x="152400" y="2006250"/>
            <a:ext cx="7658274" cy="29848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Response Code</a:t>
            </a:r>
            <a:endParaRPr/>
          </a:p>
        </p:txBody>
      </p:sp>
      <p:pic>
        <p:nvPicPr>
          <p:cNvPr id="593" name="Google Shape;593;p98"/>
          <p:cNvPicPr preferRelativeResize="0"/>
          <p:nvPr/>
        </p:nvPicPr>
        <p:blipFill>
          <a:blip r:embed="rId3">
            <a:alphaModFix/>
          </a:blip>
          <a:stretch>
            <a:fillRect/>
          </a:stretch>
        </p:blipFill>
        <p:spPr>
          <a:xfrm>
            <a:off x="152400" y="2006250"/>
            <a:ext cx="7839520"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Stateless</a:t>
            </a:r>
            <a:endParaRPr/>
          </a:p>
        </p:txBody>
      </p:sp>
      <p:sp>
        <p:nvSpPr>
          <p:cNvPr id="604" name="Google Shape;604;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 merupakan stateless antara client dan server, artinya server tidak akan menyimpan data apapun untuk mengingat setiap request dari client</a:t>
            </a:r>
            <a:endParaRPr/>
          </a:p>
          <a:p>
            <a:pPr indent="-311150" lvl="0" marL="457200" rtl="0" algn="l">
              <a:spcBef>
                <a:spcPts val="0"/>
              </a:spcBef>
              <a:spcAft>
                <a:spcPts val="0"/>
              </a:spcAft>
              <a:buSzPts val="1300"/>
              <a:buChar char="●"/>
            </a:pPr>
            <a:r>
              <a:rPr lang="id"/>
              <a:t>Hal ini bertujuan agar mudah </a:t>
            </a:r>
            <a:r>
              <a:rPr lang="id"/>
              <a:t>melakukan scalability di sisi server</a:t>
            </a:r>
            <a:endParaRPr/>
          </a:p>
          <a:p>
            <a:pPr indent="-311150" lvl="0" marL="457200" rtl="0" algn="l">
              <a:spcBef>
                <a:spcPts val="0"/>
              </a:spcBef>
              <a:spcAft>
                <a:spcPts val="0"/>
              </a:spcAft>
              <a:buSzPts val="1300"/>
              <a:buChar char="●"/>
            </a:pPr>
            <a:r>
              <a:rPr lang="id"/>
              <a:t>Lantas bagaimana caranya agar server bisa mengingat sebuah client? Misal ketika kita sudah login di website, server otomatis harus tahu jika client tersebut sudah login, sehingga request selanjutnya, tidak perlu diminta untuk login lagi</a:t>
            </a:r>
            <a:endParaRPr/>
          </a:p>
          <a:p>
            <a:pPr indent="-311150" lvl="0" marL="457200" rtl="0" algn="l">
              <a:spcBef>
                <a:spcPts val="0"/>
              </a:spcBef>
              <a:spcAft>
                <a:spcPts val="0"/>
              </a:spcAft>
              <a:buSzPts val="1300"/>
              <a:buChar char="●"/>
            </a:pPr>
            <a:r>
              <a:rPr lang="id"/>
              <a:t>Untuk melakukan hal ini, kita bisa memanfaatkan Cookie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
        <p:nvSpPr>
          <p:cNvPr id="610" name="Google Shape;610;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Cookie adalah fitur di HTTP dimana server bisa memberi response cookie (key-value) dan client akan menyimpan cookie tersebut di web browser</a:t>
            </a:r>
            <a:endParaRPr/>
          </a:p>
          <a:p>
            <a:pPr indent="-311150" lvl="0" marL="457200" rtl="0" algn="l">
              <a:spcBef>
                <a:spcPts val="0"/>
              </a:spcBef>
              <a:spcAft>
                <a:spcPts val="0"/>
              </a:spcAft>
              <a:buSzPts val="1300"/>
              <a:buChar char="●"/>
            </a:pPr>
            <a:r>
              <a:rPr lang="id"/>
              <a:t>Request selanjutnya, client akan selalu membawa cookie tersebut secara otomatis</a:t>
            </a:r>
            <a:endParaRPr/>
          </a:p>
          <a:p>
            <a:pPr indent="-311150" lvl="0" marL="457200" rtl="0" algn="l">
              <a:spcBef>
                <a:spcPts val="0"/>
              </a:spcBef>
              <a:spcAft>
                <a:spcPts val="0"/>
              </a:spcAft>
              <a:buSzPts val="1300"/>
              <a:buChar char="●"/>
            </a:pPr>
            <a:r>
              <a:rPr lang="id"/>
              <a:t>Dan server secara otomatis akan selalu menerima data cookie yang dibawa oleh client setiap kalo client mengirimkan request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Cookie</a:t>
            </a:r>
            <a:endParaRPr/>
          </a:p>
        </p:txBody>
      </p:sp>
      <p:sp>
        <p:nvSpPr>
          <p:cNvPr id="616" name="Google Shape;616;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Cookie merupakan data yang dibuat di server dan sengaja agar disimpan di web browser</a:t>
            </a:r>
            <a:endParaRPr/>
          </a:p>
          <a:p>
            <a:pPr indent="-311150" lvl="0" marL="457200" rtl="0" algn="l">
              <a:spcBef>
                <a:spcPts val="0"/>
              </a:spcBef>
              <a:spcAft>
                <a:spcPts val="0"/>
              </a:spcAft>
              <a:buSzPts val="1300"/>
              <a:buChar char="●"/>
            </a:pPr>
            <a:r>
              <a:rPr lang="id"/>
              <a:t>Untuk membuat cookie di server, kita bisa menggunakan function http.SetCookie()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Cookie</a:t>
            </a:r>
            <a:endParaRPr/>
          </a:p>
        </p:txBody>
      </p:sp>
      <p:pic>
        <p:nvPicPr>
          <p:cNvPr id="622" name="Google Shape;622;p103"/>
          <p:cNvPicPr preferRelativeResize="0"/>
          <p:nvPr/>
        </p:nvPicPr>
        <p:blipFill>
          <a:blip r:embed="rId3">
            <a:alphaModFix/>
          </a:blip>
          <a:stretch>
            <a:fillRect/>
          </a:stretch>
        </p:blipFill>
        <p:spPr>
          <a:xfrm>
            <a:off x="152400" y="2006250"/>
            <a:ext cx="8321688" cy="2984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Internet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207" name="Google Shape;207;p32"/>
          <p:cNvPicPr preferRelativeResize="0"/>
          <p:nvPr/>
        </p:nvPicPr>
        <p:blipFill>
          <a:blip r:embed="rId3">
            <a:alphaModFix/>
          </a:blip>
          <a:stretch>
            <a:fillRect/>
          </a:stretch>
        </p:blipFill>
        <p:spPr>
          <a:xfrm>
            <a:off x="1063818" y="3082823"/>
            <a:ext cx="7016371" cy="206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Cookie</a:t>
            </a:r>
            <a:endParaRPr/>
          </a:p>
        </p:txBody>
      </p:sp>
      <p:pic>
        <p:nvPicPr>
          <p:cNvPr id="628" name="Google Shape;628;p104"/>
          <p:cNvPicPr preferRelativeResize="0"/>
          <p:nvPr/>
        </p:nvPicPr>
        <p:blipFill>
          <a:blip r:embed="rId3">
            <a:alphaModFix/>
          </a:blip>
          <a:stretch>
            <a:fillRect/>
          </a:stretch>
        </p:blipFill>
        <p:spPr>
          <a:xfrm>
            <a:off x="152400" y="2006250"/>
            <a:ext cx="8719439" cy="29848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Mencoba Cookie</a:t>
            </a:r>
            <a:endParaRPr/>
          </a:p>
        </p:txBody>
      </p:sp>
      <p:pic>
        <p:nvPicPr>
          <p:cNvPr id="634" name="Google Shape;634;p105"/>
          <p:cNvPicPr preferRelativeResize="0"/>
          <p:nvPr/>
        </p:nvPicPr>
        <p:blipFill>
          <a:blip r:embed="rId3">
            <a:alphaModFix/>
          </a:blip>
          <a:stretch>
            <a:fillRect/>
          </a:stretch>
        </p:blipFill>
        <p:spPr>
          <a:xfrm>
            <a:off x="152400" y="2006250"/>
            <a:ext cx="5720371" cy="29848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Membuat Cookie</a:t>
            </a:r>
            <a:endParaRPr/>
          </a:p>
        </p:txBody>
      </p:sp>
      <p:pic>
        <p:nvPicPr>
          <p:cNvPr id="640" name="Google Shape;640;p106"/>
          <p:cNvPicPr preferRelativeResize="0"/>
          <p:nvPr/>
        </p:nvPicPr>
        <p:blipFill>
          <a:blip r:embed="rId3">
            <a:alphaModFix/>
          </a:blip>
          <a:stretch>
            <a:fillRect/>
          </a:stretch>
        </p:blipFill>
        <p:spPr>
          <a:xfrm>
            <a:off x="152400" y="2006250"/>
            <a:ext cx="8513609" cy="298485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Mengambil Cookie</a:t>
            </a:r>
            <a:endParaRPr/>
          </a:p>
        </p:txBody>
      </p:sp>
      <p:pic>
        <p:nvPicPr>
          <p:cNvPr id="646" name="Google Shape;646;p107"/>
          <p:cNvPicPr preferRelativeResize="0"/>
          <p:nvPr/>
        </p:nvPicPr>
        <p:blipFill>
          <a:blip r:embed="rId3">
            <a:alphaModFix/>
          </a:blip>
          <a:stretch>
            <a:fillRect/>
          </a:stretch>
        </p:blipFill>
        <p:spPr>
          <a:xfrm>
            <a:off x="152400" y="2006250"/>
            <a:ext cx="7225738" cy="29848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FileServer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FileServer</a:t>
            </a:r>
            <a:endParaRPr/>
          </a:p>
        </p:txBody>
      </p:sp>
      <p:sp>
        <p:nvSpPr>
          <p:cNvPr id="657" name="Google Shape;657;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memiliki sebuah fitur yang bernama FileServer</a:t>
            </a:r>
            <a:endParaRPr/>
          </a:p>
          <a:p>
            <a:pPr indent="-311150" lvl="0" marL="457200" rtl="0" algn="l">
              <a:spcBef>
                <a:spcPts val="0"/>
              </a:spcBef>
              <a:spcAft>
                <a:spcPts val="0"/>
              </a:spcAft>
              <a:buSzPts val="1300"/>
              <a:buChar char="●"/>
            </a:pPr>
            <a:r>
              <a:rPr lang="id"/>
              <a:t>Dengan ini, kita bisa membuat Handler di Go-Lang web yang digunakan sebagai static file server</a:t>
            </a:r>
            <a:endParaRPr/>
          </a:p>
          <a:p>
            <a:pPr indent="-311150" lvl="0" marL="457200" rtl="0" algn="l">
              <a:spcBef>
                <a:spcPts val="0"/>
              </a:spcBef>
              <a:spcAft>
                <a:spcPts val="0"/>
              </a:spcAft>
              <a:buSzPts val="1300"/>
              <a:buChar char="●"/>
            </a:pPr>
            <a:r>
              <a:rPr lang="id"/>
              <a:t>Dengan menggunakan FileServer, kita tidak perlu manual me-load file lagi</a:t>
            </a:r>
            <a:endParaRPr/>
          </a:p>
          <a:p>
            <a:pPr indent="-311150" lvl="0" marL="457200" rtl="0" algn="l">
              <a:spcBef>
                <a:spcPts val="0"/>
              </a:spcBef>
              <a:spcAft>
                <a:spcPts val="0"/>
              </a:spcAft>
              <a:buSzPts val="1300"/>
              <a:buChar char="●"/>
            </a:pPr>
            <a:r>
              <a:rPr lang="id"/>
              <a:t>FileServer adalah Handler, jadi bisa kita tambahka ke dalam http.Server atau http.ServeMux</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a:t>
            </a:r>
            <a:endParaRPr/>
          </a:p>
        </p:txBody>
      </p:sp>
      <p:pic>
        <p:nvPicPr>
          <p:cNvPr id="663" name="Google Shape;663;p110"/>
          <p:cNvPicPr preferRelativeResize="0"/>
          <p:nvPr/>
        </p:nvPicPr>
        <p:blipFill>
          <a:blip r:embed="rId3">
            <a:alphaModFix/>
          </a:blip>
          <a:stretch>
            <a:fillRect/>
          </a:stretch>
        </p:blipFill>
        <p:spPr>
          <a:xfrm>
            <a:off x="152400" y="2006250"/>
            <a:ext cx="8839204" cy="293057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404 Not Found</a:t>
            </a:r>
            <a:endParaRPr/>
          </a:p>
        </p:txBody>
      </p:sp>
      <p:sp>
        <p:nvSpPr>
          <p:cNvPr id="669" name="Google Shape;669;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coba jalankan, saat kita membuka misal /static/index.js, maka akan dapat error 404 Not Found</a:t>
            </a:r>
            <a:endParaRPr/>
          </a:p>
          <a:p>
            <a:pPr indent="-311150" lvl="0" marL="457200" rtl="0" algn="l">
              <a:spcBef>
                <a:spcPts val="0"/>
              </a:spcBef>
              <a:spcAft>
                <a:spcPts val="0"/>
              </a:spcAft>
              <a:buSzPts val="1300"/>
              <a:buChar char="●"/>
            </a:pPr>
            <a:r>
              <a:rPr lang="id"/>
              <a:t>Kenapa ini terjadi?</a:t>
            </a:r>
            <a:endParaRPr/>
          </a:p>
          <a:p>
            <a:pPr indent="-311150" lvl="0" marL="457200" rtl="0" algn="l">
              <a:spcBef>
                <a:spcPts val="0"/>
              </a:spcBef>
              <a:spcAft>
                <a:spcPts val="0"/>
              </a:spcAft>
              <a:buSzPts val="1300"/>
              <a:buChar char="●"/>
            </a:pPr>
            <a:r>
              <a:rPr lang="id"/>
              <a:t>Hal ini dikarenakan FileServer akan membaca url, lalu mencari file berdasarkan url nya, jadi jika kita membuat /static/index.js, maka FileServer akan mencari ke file /resources/static/index.js</a:t>
            </a:r>
            <a:endParaRPr/>
          </a:p>
          <a:p>
            <a:pPr indent="-311150" lvl="0" marL="457200" rtl="0" algn="l">
              <a:spcBef>
                <a:spcPts val="0"/>
              </a:spcBef>
              <a:spcAft>
                <a:spcPts val="0"/>
              </a:spcAft>
              <a:buSzPts val="1300"/>
              <a:buChar char="●"/>
            </a:pPr>
            <a:r>
              <a:rPr lang="id"/>
              <a:t>Hal ini menyebabkan 404 Not Found karena memang file nya tidak bisa ditemukan</a:t>
            </a:r>
            <a:endParaRPr/>
          </a:p>
          <a:p>
            <a:pPr indent="-311150" lvl="0" marL="457200" rtl="0" algn="l">
              <a:spcBef>
                <a:spcPts val="0"/>
              </a:spcBef>
              <a:spcAft>
                <a:spcPts val="0"/>
              </a:spcAft>
              <a:buSzPts val="1300"/>
              <a:buChar char="●"/>
            </a:pPr>
            <a:r>
              <a:rPr lang="id"/>
              <a:t>Oleh karena itu, kita bisa menggunakan function http.StripPrefix() untuk menghapus prefix di url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dengan StripPrefix</a:t>
            </a:r>
            <a:endParaRPr/>
          </a:p>
        </p:txBody>
      </p:sp>
      <p:pic>
        <p:nvPicPr>
          <p:cNvPr id="675" name="Google Shape;675;p112"/>
          <p:cNvPicPr preferRelativeResize="0"/>
          <p:nvPr/>
        </p:nvPicPr>
        <p:blipFill>
          <a:blip r:embed="rId3">
            <a:alphaModFix/>
          </a:blip>
          <a:stretch>
            <a:fillRect/>
          </a:stretch>
        </p:blipFill>
        <p:spPr>
          <a:xfrm>
            <a:off x="152400" y="2006250"/>
            <a:ext cx="8700706"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Embed</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Go-Lang 1.16 terdapat fitur baru yang bernama Go-Lang embed</a:t>
            </a:r>
            <a:endParaRPr/>
          </a:p>
          <a:p>
            <a:pPr indent="-311150" lvl="0" marL="457200" rtl="0" algn="l">
              <a:spcBef>
                <a:spcPts val="0"/>
              </a:spcBef>
              <a:spcAft>
                <a:spcPts val="0"/>
              </a:spcAft>
              <a:buSzPts val="1300"/>
              <a:buChar char="●"/>
            </a:pPr>
            <a:r>
              <a:rPr lang="id"/>
              <a:t>Dalam Go-Lang embed kita bisa embed file ke dalam binary distribution file, hal ini mempermudah sehingga kita tidak perlu meng-copy static file lagi</a:t>
            </a:r>
            <a:endParaRPr/>
          </a:p>
          <a:p>
            <a:pPr indent="-311150" lvl="0" marL="457200" rtl="0" algn="l">
              <a:spcBef>
                <a:spcPts val="0"/>
              </a:spcBef>
              <a:spcAft>
                <a:spcPts val="0"/>
              </a:spcAft>
              <a:buSzPts val="1300"/>
              <a:buChar char="●"/>
            </a:pPr>
            <a:r>
              <a:rPr lang="id"/>
              <a:t>Go-Lang Embed juga memiliki fitur yang bernama embed.FS, fitur ini bisa diintegrasikan dengan FileServer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a:t>
            </a:r>
            <a:endParaRPr/>
          </a:p>
        </p:txBody>
      </p:sp>
      <p:sp>
        <p:nvSpPr>
          <p:cNvPr id="213" name="Google Shape;213;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Go-Lang Embed</a:t>
            </a:r>
            <a:endParaRPr/>
          </a:p>
        </p:txBody>
      </p:sp>
      <p:pic>
        <p:nvPicPr>
          <p:cNvPr id="687" name="Google Shape;687;p114"/>
          <p:cNvPicPr preferRelativeResize="0"/>
          <p:nvPr/>
        </p:nvPicPr>
        <p:blipFill>
          <a:blip r:embed="rId3">
            <a:alphaModFix/>
          </a:blip>
          <a:stretch>
            <a:fillRect/>
          </a:stretch>
        </p:blipFill>
        <p:spPr>
          <a:xfrm>
            <a:off x="152400" y="2006250"/>
            <a:ext cx="7837148" cy="298485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404 Not Found</a:t>
            </a:r>
            <a:endParaRPr/>
          </a:p>
        </p:txBody>
      </p:sp>
      <p:sp>
        <p:nvSpPr>
          <p:cNvPr id="693" name="Google Shape;693;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coba jalankan, dan coba buka /static/index.js, maka kita akan mendapatkan error 404 Not Found</a:t>
            </a:r>
            <a:endParaRPr/>
          </a:p>
          <a:p>
            <a:pPr indent="-311150" lvl="0" marL="457200" rtl="0" algn="l">
              <a:spcBef>
                <a:spcPts val="0"/>
              </a:spcBef>
              <a:spcAft>
                <a:spcPts val="0"/>
              </a:spcAft>
              <a:buSzPts val="1300"/>
              <a:buChar char="●"/>
            </a:pPr>
            <a:r>
              <a:rPr lang="id"/>
              <a:t>Kenapa ini terjadi? Hal ini karena di Go-Lang embed, nama folder ikut menjadi nama resource nya, misal resources/index.js, jadi untuk mengaksesnya kita perlu gunakan URL /static/resources/index.js</a:t>
            </a:r>
            <a:endParaRPr/>
          </a:p>
          <a:p>
            <a:pPr indent="-311150" lvl="0" marL="457200" rtl="0" algn="l">
              <a:spcBef>
                <a:spcPts val="0"/>
              </a:spcBef>
              <a:spcAft>
                <a:spcPts val="0"/>
              </a:spcAft>
              <a:buSzPts val="1300"/>
              <a:buChar char="●"/>
            </a:pPr>
            <a:r>
              <a:rPr lang="id"/>
              <a:t>Jika kita ingin langsung mengakses file index.js tanpa menggunakan resources, kita bisa menggunakan function fs.Sub() untuk mendapatkan sub directory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Go-Lang Embed</a:t>
            </a:r>
            <a:endParaRPr/>
          </a:p>
        </p:txBody>
      </p:sp>
      <p:pic>
        <p:nvPicPr>
          <p:cNvPr id="699" name="Google Shape;699;p116"/>
          <p:cNvPicPr preferRelativeResize="0"/>
          <p:nvPr/>
        </p:nvPicPr>
        <p:blipFill>
          <a:blip r:embed="rId3">
            <a:alphaModFix/>
          </a:blip>
          <a:stretch>
            <a:fillRect/>
          </a:stretch>
        </p:blipFill>
        <p:spPr>
          <a:xfrm>
            <a:off x="152400" y="2006250"/>
            <a:ext cx="6417428" cy="2984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ServeFile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ServeFile</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misal kita hanya ingin menggunakan static file sesuai dengan yang kita inginkan</a:t>
            </a:r>
            <a:endParaRPr/>
          </a:p>
          <a:p>
            <a:pPr indent="-311150" lvl="0" marL="457200" rtl="0" algn="l">
              <a:spcBef>
                <a:spcPts val="0"/>
              </a:spcBef>
              <a:spcAft>
                <a:spcPts val="0"/>
              </a:spcAft>
              <a:buSzPts val="1300"/>
              <a:buChar char="●"/>
            </a:pPr>
            <a:r>
              <a:rPr lang="id"/>
              <a:t>Hal ini bisa dilakukan menggunakan function http.ServeFile()</a:t>
            </a:r>
            <a:endParaRPr/>
          </a:p>
          <a:p>
            <a:pPr indent="-311150" lvl="0" marL="457200" rtl="0" algn="l">
              <a:spcBef>
                <a:spcPts val="0"/>
              </a:spcBef>
              <a:spcAft>
                <a:spcPts val="0"/>
              </a:spcAft>
              <a:buSzPts val="1300"/>
              <a:buChar char="●"/>
            </a:pPr>
            <a:r>
              <a:rPr lang="id"/>
              <a:t>Dengan menggunakan function ini, kita bisa menentukan file mana yang ingin kita tulis ke http response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ServeFile</a:t>
            </a:r>
            <a:endParaRPr/>
          </a:p>
        </p:txBody>
      </p:sp>
      <p:pic>
        <p:nvPicPr>
          <p:cNvPr id="716" name="Google Shape;716;p119"/>
          <p:cNvPicPr preferRelativeResize="0"/>
          <p:nvPr/>
        </p:nvPicPr>
        <p:blipFill>
          <a:blip r:embed="rId3">
            <a:alphaModFix/>
          </a:blip>
          <a:stretch>
            <a:fillRect/>
          </a:stretch>
        </p:blipFill>
        <p:spPr>
          <a:xfrm>
            <a:off x="152400" y="2006250"/>
            <a:ext cx="6398984" cy="298485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Embed</a:t>
            </a:r>
            <a:endParaRPr/>
          </a:p>
        </p:txBody>
      </p:sp>
      <p:sp>
        <p:nvSpPr>
          <p:cNvPr id="722" name="Google Shape;722;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Parameter function http.ServeFile hanya berisi string file name, sehingga tidak bisa menggunakan Go-Lang Embed</a:t>
            </a:r>
            <a:endParaRPr/>
          </a:p>
          <a:p>
            <a:pPr indent="-311150" lvl="0" marL="457200" rtl="0" algn="l">
              <a:spcBef>
                <a:spcPts val="0"/>
              </a:spcBef>
              <a:spcAft>
                <a:spcPts val="0"/>
              </a:spcAft>
              <a:buSzPts val="1300"/>
              <a:buChar char="●"/>
            </a:pPr>
            <a:r>
              <a:rPr lang="id"/>
              <a:t>Namun bukan berarti kita tidak bisa menggunakan Go-Lang embed, karena jika untuk melakukan load file, kita hanya butuh menggunakan package fmt dan ResponseWriter saja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ServeFile Go-Lang Embed</a:t>
            </a:r>
            <a:endParaRPr/>
          </a:p>
        </p:txBody>
      </p:sp>
      <p:pic>
        <p:nvPicPr>
          <p:cNvPr id="728" name="Google Shape;728;p121"/>
          <p:cNvPicPr preferRelativeResize="0"/>
          <p:nvPr/>
        </p:nvPicPr>
        <p:blipFill>
          <a:blip r:embed="rId3">
            <a:alphaModFix/>
          </a:blip>
          <a:stretch>
            <a:fillRect/>
          </a:stretch>
        </p:blipFill>
        <p:spPr>
          <a:xfrm>
            <a:off x="152400" y="2006250"/>
            <a:ext cx="7100647" cy="298484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Dinamis</a:t>
            </a:r>
            <a:endParaRPr/>
          </a:p>
        </p:txBody>
      </p:sp>
      <p:sp>
        <p:nvSpPr>
          <p:cNvPr id="739" name="Google Shape;739;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Sampai saat ini kita hanya membahas tentang membuat response menggunakan String dan juga static file</a:t>
            </a:r>
            <a:endParaRPr/>
          </a:p>
          <a:p>
            <a:pPr indent="-311150" lvl="0" marL="457200" rtl="0" algn="l">
              <a:spcBef>
                <a:spcPts val="0"/>
              </a:spcBef>
              <a:spcAft>
                <a:spcPts val="0"/>
              </a:spcAft>
              <a:buSzPts val="1300"/>
              <a:buChar char="●"/>
            </a:pPr>
            <a:r>
              <a:rPr lang="id"/>
              <a:t>Pada kenyataannya, saat kita membuat web, kita pasti akan membuat halaman yang dinamis, bisa berubah-ubah sesuai dengan data yang diakses oleh user</a:t>
            </a:r>
            <a:endParaRPr/>
          </a:p>
          <a:p>
            <a:pPr indent="-311150" lvl="0" marL="457200" rtl="0" algn="l">
              <a:spcBef>
                <a:spcPts val="0"/>
              </a:spcBef>
              <a:spcAft>
                <a:spcPts val="0"/>
              </a:spcAft>
              <a:buSzPts val="1300"/>
              <a:buChar char="●"/>
            </a:pPr>
            <a:r>
              <a:rPr lang="id"/>
              <a:t>Di Go-Lang terdapat fitur HTML Template, yaitu fitur template yang bisa kita gunakan untuk membuat HTML yang dinamis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